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g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6" r:id="rId2"/>
    <p:sldMasterId id="2147483722" r:id="rId3"/>
  </p:sldMasterIdLst>
  <p:notesMasterIdLst>
    <p:notesMasterId r:id="rId42"/>
  </p:notesMasterIdLst>
  <p:sldIdLst>
    <p:sldId id="765" r:id="rId4"/>
    <p:sldId id="842" r:id="rId5"/>
    <p:sldId id="258" r:id="rId6"/>
    <p:sldId id="831" r:id="rId7"/>
    <p:sldId id="260" r:id="rId8"/>
    <p:sldId id="261" r:id="rId9"/>
    <p:sldId id="3480" r:id="rId10"/>
    <p:sldId id="263" r:id="rId11"/>
    <p:sldId id="259" r:id="rId12"/>
    <p:sldId id="907" r:id="rId13"/>
    <p:sldId id="742" r:id="rId14"/>
    <p:sldId id="819" r:id="rId15"/>
    <p:sldId id="1202" r:id="rId16"/>
    <p:sldId id="898" r:id="rId17"/>
    <p:sldId id="356" r:id="rId18"/>
    <p:sldId id="3462" r:id="rId19"/>
    <p:sldId id="3479" r:id="rId20"/>
    <p:sldId id="3481" r:id="rId21"/>
    <p:sldId id="828" r:id="rId22"/>
    <p:sldId id="3466" r:id="rId23"/>
    <p:sldId id="3467" r:id="rId24"/>
    <p:sldId id="3468" r:id="rId25"/>
    <p:sldId id="967" r:id="rId26"/>
    <p:sldId id="968" r:id="rId27"/>
    <p:sldId id="972" r:id="rId28"/>
    <p:sldId id="908" r:id="rId29"/>
    <p:sldId id="262" r:id="rId30"/>
    <p:sldId id="257" r:id="rId31"/>
    <p:sldId id="3478" r:id="rId32"/>
    <p:sldId id="3473" r:id="rId33"/>
    <p:sldId id="3476" r:id="rId34"/>
    <p:sldId id="3474" r:id="rId35"/>
    <p:sldId id="3475" r:id="rId36"/>
    <p:sldId id="838" r:id="rId37"/>
    <p:sldId id="3472" r:id="rId38"/>
    <p:sldId id="766" r:id="rId39"/>
    <p:sldId id="940" r:id="rId40"/>
    <p:sldId id="3477" r:id="rId4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456"/>
    <a:srgbClr val="8B8E8F"/>
    <a:srgbClr val="97BD12"/>
    <a:srgbClr val="56B25D"/>
    <a:srgbClr val="33B07B"/>
    <a:srgbClr val="EBF1E9"/>
    <a:srgbClr val="57B25C"/>
    <a:srgbClr val="377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95231" autoAdjust="0"/>
  </p:normalViewPr>
  <p:slideViewPr>
    <p:cSldViewPr snapToGrid="0" snapToObjects="1">
      <p:cViewPr>
        <p:scale>
          <a:sx n="70" d="100"/>
          <a:sy n="70" d="100"/>
        </p:scale>
        <p:origin x="906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8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845015743108247E-3"/>
          <c:y val="0"/>
          <c:w val="0.9945154343020286"/>
          <c:h val="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24-4A55-9DB2-692D915123A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24-4A55-9DB2-692D915123A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24-4A55-9DB2-692D915123AC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Serie 4</c:v>
                </c:pt>
              </c:strCache>
            </c:strRef>
          </c:tx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Hoja1!$E$2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2A-4F73-B408-9ABEF266E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891648"/>
        <c:axId val="233994432"/>
      </c:barChart>
      <c:catAx>
        <c:axId val="3328916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3994432"/>
        <c:crosses val="autoZero"/>
        <c:auto val="1"/>
        <c:lblAlgn val="ctr"/>
        <c:lblOffset val="100"/>
        <c:noMultiLvlLbl val="0"/>
      </c:catAx>
      <c:valAx>
        <c:axId val="23399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2891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0.993804705789380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noFill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32B-4233-A89C-660E3E952722}"/>
              </c:ext>
            </c:extLst>
          </c:dPt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2B-4233-A89C-660E3E95272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2B-4233-A89C-660E3E95272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2B-4233-A89C-660E3E952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3084160"/>
        <c:axId val="238092288"/>
      </c:barChart>
      <c:catAx>
        <c:axId val="3330841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8092288"/>
        <c:crosses val="autoZero"/>
        <c:auto val="1"/>
        <c:lblAlgn val="ctr"/>
        <c:lblOffset val="100"/>
        <c:noMultiLvlLbl val="0"/>
      </c:catAx>
      <c:valAx>
        <c:axId val="238092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3084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s-CL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C-460E-A4B3-958219DC981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5C-460E-A4B3-958219DC981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5C-460E-A4B3-958219DC9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891136"/>
        <c:axId val="238094016"/>
      </c:barChart>
      <c:catAx>
        <c:axId val="3328911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8094016"/>
        <c:crosses val="autoZero"/>
        <c:auto val="1"/>
        <c:lblAlgn val="ctr"/>
        <c:lblOffset val="100"/>
        <c:noMultiLvlLbl val="0"/>
      </c:catAx>
      <c:valAx>
        <c:axId val="238094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2891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0.993804705789380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32B-4233-A89C-660E3E952722}"/>
              </c:ext>
            </c:extLst>
          </c:dPt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2B-4233-A89C-660E3E95272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2B-4233-A89C-660E3E95272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2B-4233-A89C-660E3E952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893184"/>
        <c:axId val="238096320"/>
      </c:barChart>
      <c:catAx>
        <c:axId val="332893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8096320"/>
        <c:crosses val="autoZero"/>
        <c:auto val="1"/>
        <c:lblAlgn val="ctr"/>
        <c:lblOffset val="100"/>
        <c:noMultiLvlLbl val="0"/>
      </c:catAx>
      <c:valAx>
        <c:axId val="238096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2893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99143762308416816"/>
          <c:h val="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98-4D38-AC4A-88C7A1E11AE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98-4D38-AC4A-88C7A1E11AE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F0C7BA"/>
            </a:solidFill>
          </c:spPr>
          <c:invertIfNegative val="0"/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98-4D38-AC4A-88C7A1E11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2893696"/>
        <c:axId val="238097472"/>
      </c:barChart>
      <c:catAx>
        <c:axId val="332893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8097472"/>
        <c:crosses val="autoZero"/>
        <c:auto val="1"/>
        <c:lblAlgn val="ctr"/>
        <c:lblOffset val="100"/>
        <c:noMultiLvlLbl val="0"/>
      </c:catAx>
      <c:valAx>
        <c:axId val="238097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2893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CL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987471344685129E-2"/>
          <c:y val="0.11329253599540369"/>
          <c:w val="0.91856602118975184"/>
          <c:h val="0.66540703233648879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636-45F4-BDA5-AACC3DA7FE61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636-45F4-BDA5-AACC3DA7FE61}"/>
              </c:ext>
            </c:extLst>
          </c:dPt>
          <c:dPt>
            <c:idx val="2"/>
            <c:bubble3D val="0"/>
            <c:spPr>
              <a:solidFill>
                <a:srgbClr val="77573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D636-45F4-BDA5-AACC3DA7FE61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D636-45F4-BDA5-AACC3DA7FE61}"/>
              </c:ext>
            </c:extLst>
          </c:dPt>
          <c:dLbls>
            <c:dLbl>
              <c:idx val="0"/>
              <c:layout>
                <c:manualLayout>
                  <c:x val="7.7925921111037938E-2"/>
                  <c:y val="-4.79039665470640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36-45F4-BDA5-AACC3DA7FE61}"/>
                </c:ext>
              </c:extLst>
            </c:dLbl>
            <c:dLbl>
              <c:idx val="1"/>
              <c:layout>
                <c:manualLayout>
                  <c:x val="4.5772954400381566E-2"/>
                  <c:y val="2.45463478383344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36-45F4-BDA5-AACC3DA7FE61}"/>
                </c:ext>
              </c:extLst>
            </c:dLbl>
            <c:dLbl>
              <c:idx val="2"/>
              <c:layout>
                <c:manualLayout>
                  <c:x val="0.11259938665295945"/>
                  <c:y val="5.45840625210392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36-45F4-BDA5-AACC3DA7FE6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36-45F4-BDA5-AACC3DA7FE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'[Gráfico en Microsoft PowerPoint]Hoja2'!$B$3:$B$6</c:f>
              <c:strCache>
                <c:ptCount val="4"/>
                <c:pt idx="0">
                  <c:v>Agricultura</c:v>
                </c:pt>
                <c:pt idx="1">
                  <c:v>Residuos</c:v>
                </c:pt>
                <c:pt idx="2">
                  <c:v>Procesos Industriales</c:v>
                </c:pt>
                <c:pt idx="3">
                  <c:v>Energía</c:v>
                </c:pt>
              </c:strCache>
            </c:strRef>
          </c:cat>
          <c:val>
            <c:numRef>
              <c:f>'[Gráfico en Microsoft PowerPoint]Hoja2'!$C$3:$C$6</c:f>
              <c:numCache>
                <c:formatCode>0%</c:formatCode>
                <c:ptCount val="4"/>
                <c:pt idx="0">
                  <c:v>0.11</c:v>
                </c:pt>
                <c:pt idx="1">
                  <c:v>0.05</c:v>
                </c:pt>
                <c:pt idx="2">
                  <c:v>0.06</c:v>
                </c:pt>
                <c:pt idx="3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36-45F4-BDA5-AACC3DA7FE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34"/>
      </c:pieChart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"/>
          <c:y val="0.76841776352881552"/>
          <c:w val="0.51258838209975432"/>
          <c:h val="0.23158213574695524"/>
        </c:manualLayout>
      </c:layout>
      <c:overlay val="0"/>
      <c:txPr>
        <a:bodyPr/>
        <a:lstStyle/>
        <a:p>
          <a:pPr>
            <a:defRPr sz="1800"/>
          </a:pPr>
          <a:endParaRPr lang="es-C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858843604863412E-2"/>
          <c:y val="5.4257527746411474E-2"/>
          <c:w val="0.8455790087892151"/>
          <c:h val="0.87190793349542783"/>
        </c:manualLayout>
      </c:layout>
      <c:areaChart>
        <c:grouping val="stacked"/>
        <c:varyColors val="0"/>
        <c:ser>
          <c:idx val="18"/>
          <c:order val="1"/>
          <c:tx>
            <c:strRef>
              <c:f>'Data Gráfico Energìa'!$B$33</c:f>
              <c:strCache>
                <c:ptCount val="1"/>
                <c:pt idx="0">
                  <c:v>Aux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Energìa'!$AB$33:$BK$33</c:f>
              <c:numCache>
                <c:formatCode>0</c:formatCode>
                <c:ptCount val="36"/>
                <c:pt idx="0">
                  <c:v>63.106153740050487</c:v>
                </c:pt>
                <c:pt idx="1">
                  <c:v>45.710800422047427</c:v>
                </c:pt>
                <c:pt idx="2">
                  <c:v>59.946006412720216</c:v>
                </c:pt>
                <c:pt idx="3">
                  <c:v>49.881917491279786</c:v>
                </c:pt>
                <c:pt idx="4">
                  <c:v>47.724893715713456</c:v>
                </c:pt>
                <c:pt idx="5">
                  <c:v>41.752290557855602</c:v>
                </c:pt>
                <c:pt idx="6">
                  <c:v>34.796463956973881</c:v>
                </c:pt>
                <c:pt idx="7">
                  <c:v>38.451163234764394</c:v>
                </c:pt>
                <c:pt idx="8">
                  <c:v>42.300931160259616</c:v>
                </c:pt>
                <c:pt idx="9">
                  <c:v>41.051307450224776</c:v>
                </c:pt>
                <c:pt idx="10">
                  <c:v>41.819471144138802</c:v>
                </c:pt>
                <c:pt idx="11">
                  <c:v>40.668881856436116</c:v>
                </c:pt>
                <c:pt idx="12">
                  <c:v>39.79418090310314</c:v>
                </c:pt>
                <c:pt idx="13">
                  <c:v>40.846715603144915</c:v>
                </c:pt>
                <c:pt idx="14">
                  <c:v>38.368823612258936</c:v>
                </c:pt>
                <c:pt idx="15">
                  <c:v>34.291933685903373</c:v>
                </c:pt>
                <c:pt idx="16">
                  <c:v>32.631121304977441</c:v>
                </c:pt>
                <c:pt idx="17">
                  <c:v>32.005184134787513</c:v>
                </c:pt>
                <c:pt idx="18">
                  <c:v>30.072963563900828</c:v>
                </c:pt>
                <c:pt idx="19">
                  <c:v>29.465830611407853</c:v>
                </c:pt>
                <c:pt idx="20" formatCode="0.0;[Red]0.0">
                  <c:v>26.516280935050929</c:v>
                </c:pt>
                <c:pt idx="21">
                  <c:v>24.171109114204953</c:v>
                </c:pt>
                <c:pt idx="22">
                  <c:v>21.245489316604264</c:v>
                </c:pt>
                <c:pt idx="23">
                  <c:v>20.388914148943627</c:v>
                </c:pt>
                <c:pt idx="24">
                  <c:v>17.513909917904925</c:v>
                </c:pt>
                <c:pt idx="25">
                  <c:v>13.821279738657353</c:v>
                </c:pt>
                <c:pt idx="26">
                  <c:v>11.234651920837052</c:v>
                </c:pt>
                <c:pt idx="27">
                  <c:v>10.334853277821409</c:v>
                </c:pt>
                <c:pt idx="28">
                  <c:v>9.4343833440868252</c:v>
                </c:pt>
                <c:pt idx="29">
                  <c:v>7.4855157494996547</c:v>
                </c:pt>
                <c:pt idx="30">
                  <c:v>6.5439958452015503</c:v>
                </c:pt>
                <c:pt idx="31">
                  <c:v>3.8678944686549244</c:v>
                </c:pt>
                <c:pt idx="32">
                  <c:v>1.9183096914701281</c:v>
                </c:pt>
                <c:pt idx="33">
                  <c:v>1.4198434138319129</c:v>
                </c:pt>
                <c:pt idx="34">
                  <c:v>1.0314027308147615</c:v>
                </c:pt>
                <c:pt idx="35">
                  <c:v>-1.8771285522490189E-2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49-412F-AD65-564F5F877866}"/>
            </c:ext>
          </c:extLst>
        </c:ser>
        <c:ser>
          <c:idx val="15"/>
          <c:order val="2"/>
          <c:tx>
            <c:strRef>
              <c:f>'Data Gráfico Energìa'!$B$31</c:f>
              <c:strCache>
                <c:ptCount val="1"/>
                <c:pt idx="0">
                  <c:v>Captura Bosques Base</c:v>
                </c:pt>
              </c:strCache>
            </c:strRef>
          </c:tx>
          <c:spPr>
            <a:solidFill>
              <a:srgbClr val="77933C">
                <a:alpha val="50196"/>
              </a:srgbClr>
            </a:solidFill>
            <a:ln>
              <a:solidFill>
                <a:sysClr val="window" lastClr="FFFFFF"/>
              </a:solidFill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Energìa'!$AB$31:$BK$31</c:f>
              <c:numCache>
                <c:formatCode>0.0</c:formatCode>
                <c:ptCount val="36"/>
                <c:pt idx="0">
                  <c:v>44.972368882403039</c:v>
                </c:pt>
                <c:pt idx="1">
                  <c:v>65.49233070348086</c:v>
                </c:pt>
                <c:pt idx="2">
                  <c:v>47.9995692291957</c:v>
                </c:pt>
                <c:pt idx="3">
                  <c:v>58.463673703872999</c:v>
                </c:pt>
                <c:pt idx="4">
                  <c:v>58.55478353820746</c:v>
                </c:pt>
                <c:pt idx="5">
                  <c:v>61.204472321418692</c:v>
                </c:pt>
                <c:pt idx="6">
                  <c:v>60.471239179004606</c:v>
                </c:pt>
                <c:pt idx="7">
                  <c:v>57.140814577204374</c:v>
                </c:pt>
                <c:pt idx="8">
                  <c:v>53.326818973202997</c:v>
                </c:pt>
                <c:pt idx="9">
                  <c:v>52.107349445347374</c:v>
                </c:pt>
                <c:pt idx="10">
                  <c:v>51.797517117577137</c:v>
                </c:pt>
                <c:pt idx="11">
                  <c:v>51.917805084232931</c:v>
                </c:pt>
                <c:pt idx="12">
                  <c:v>53.643568166588338</c:v>
                </c:pt>
                <c:pt idx="13">
                  <c:v>54.414860125324267</c:v>
                </c:pt>
                <c:pt idx="14">
                  <c:v>54.762798588831807</c:v>
                </c:pt>
                <c:pt idx="15">
                  <c:v>54.931912947779125</c:v>
                </c:pt>
                <c:pt idx="16">
                  <c:v>53.964802869542901</c:v>
                </c:pt>
                <c:pt idx="17">
                  <c:v>53.373339803172783</c:v>
                </c:pt>
                <c:pt idx="18">
                  <c:v>53.419748623930964</c:v>
                </c:pt>
                <c:pt idx="19">
                  <c:v>53.468710566491865</c:v>
                </c:pt>
                <c:pt idx="20">
                  <c:v>53.501549621738349</c:v>
                </c:pt>
                <c:pt idx="21">
                  <c:v>54.330523498945418</c:v>
                </c:pt>
                <c:pt idx="22">
                  <c:v>55.193601818125181</c:v>
                </c:pt>
                <c:pt idx="23">
                  <c:v>55.224623061908673</c:v>
                </c:pt>
                <c:pt idx="24">
                  <c:v>55.406791391886685</c:v>
                </c:pt>
                <c:pt idx="25">
                  <c:v>55.778742484124294</c:v>
                </c:pt>
                <c:pt idx="26">
                  <c:v>55.470707501516145</c:v>
                </c:pt>
                <c:pt idx="27">
                  <c:v>55.843859292397006</c:v>
                </c:pt>
                <c:pt idx="28">
                  <c:v>55.378018592508141</c:v>
                </c:pt>
                <c:pt idx="29">
                  <c:v>55.916393331297712</c:v>
                </c:pt>
                <c:pt idx="30">
                  <c:v>56.185571827018634</c:v>
                </c:pt>
                <c:pt idx="31">
                  <c:v>56.441000580737331</c:v>
                </c:pt>
                <c:pt idx="32">
                  <c:v>56.636915523264904</c:v>
                </c:pt>
                <c:pt idx="33">
                  <c:v>56.772308254101134</c:v>
                </c:pt>
                <c:pt idx="34">
                  <c:v>56.5</c:v>
                </c:pt>
                <c:pt idx="35">
                  <c:v>56.4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49-412F-AD65-564F5F877866}"/>
            </c:ext>
          </c:extLst>
        </c:ser>
        <c:ser>
          <c:idx val="27"/>
          <c:order val="3"/>
          <c:tx>
            <c:strRef>
              <c:f>'Data Gráfico Energìa'!$B$15</c:f>
              <c:strCache>
                <c:ptCount val="1"/>
                <c:pt idx="0">
                  <c:v>0</c:v>
                </c:pt>
              </c:strCache>
            </c:strRef>
          </c:tx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Energìa'!$AB$29:$BK$29</c:f>
            </c:numRef>
          </c:val>
          <c:extLst>
            <c:ext xmlns:c16="http://schemas.microsoft.com/office/drawing/2014/chart" uri="{C3380CC4-5D6E-409C-BE32-E72D297353CC}">
              <c16:uniqueId val="{00000002-2E49-412F-AD65-564F5F877866}"/>
            </c:ext>
          </c:extLst>
        </c:ser>
        <c:ser>
          <c:idx val="17"/>
          <c:order val="4"/>
          <c:tx>
            <c:strRef>
              <c:f>'Data Gráfico Energìa'!$B$14</c:f>
              <c:strCache>
                <c:ptCount val="1"/>
                <c:pt idx="0">
                  <c:v>Compensaciones</c:v>
                </c:pt>
              </c:strCache>
            </c:strRef>
          </c:tx>
          <c:spPr>
            <a:solidFill>
              <a:srgbClr val="0070C0">
                <a:alpha val="60000"/>
              </a:srgbClr>
            </a:solidFill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Energìa'!$AB$14:$BK$14</c:f>
              <c:numCache>
                <c:formatCode>General</c:formatCode>
                <c:ptCount val="36"/>
              </c:numCache>
            </c:numRef>
          </c:val>
          <c:extLst>
            <c:ext xmlns:c16="http://schemas.microsoft.com/office/drawing/2014/chart" uri="{C3380CC4-5D6E-409C-BE32-E72D297353CC}">
              <c16:uniqueId val="{00000003-2E49-412F-AD65-564F5F877866}"/>
            </c:ext>
          </c:extLst>
        </c:ser>
        <c:ser>
          <c:idx val="9"/>
          <c:order val="5"/>
          <c:tx>
            <c:strRef>
              <c:f>'Data Gráfico Energìa'!$B$13</c:f>
              <c:strCache>
                <c:ptCount val="1"/>
                <c:pt idx="0">
                  <c:v>Aumento Captura Forestal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ysClr val="window" lastClr="FFFFFF"/>
              </a:solidFill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Energìa'!$AB$13:$BK$13</c:f>
              <c:numCache>
                <c:formatCode>0.0</c:formatCode>
                <c:ptCount val="3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0.24234146350381947</c:v>
                </c:pt>
                <c:pt idx="6">
                  <c:v>0.72327912087154644</c:v>
                </c:pt>
                <c:pt idx="7">
                  <c:v>1.2017057239467686</c:v>
                </c:pt>
                <c:pt idx="8">
                  <c:v>1.6920067730479409</c:v>
                </c:pt>
                <c:pt idx="9">
                  <c:v>2.1943076316744272</c:v>
                </c:pt>
                <c:pt idx="10">
                  <c:v>2.7483730684073473</c:v>
                </c:pt>
                <c:pt idx="11">
                  <c:v>3.3978611341981915</c:v>
                </c:pt>
                <c:pt idx="12">
                  <c:v>4.0567945957828266</c:v>
                </c:pt>
                <c:pt idx="13">
                  <c:v>4.7215784524147617</c:v>
                </c:pt>
                <c:pt idx="14">
                  <c:v>5.3977044799079046</c:v>
                </c:pt>
                <c:pt idx="15">
                  <c:v>6.5393011165398907</c:v>
                </c:pt>
                <c:pt idx="16">
                  <c:v>6.7945547024156392</c:v>
                </c:pt>
                <c:pt idx="17">
                  <c:v>7.0499122507470657</c:v>
                </c:pt>
                <c:pt idx="18">
                  <c:v>6.1544628751953043</c:v>
                </c:pt>
                <c:pt idx="19">
                  <c:v>6.4217173357182533</c:v>
                </c:pt>
                <c:pt idx="20">
                  <c:v>6.6785431643380253</c:v>
                </c:pt>
                <c:pt idx="21">
                  <c:v>7.0338859984139273</c:v>
                </c:pt>
                <c:pt idx="22">
                  <c:v>7.3706685575350805</c:v>
                </c:pt>
                <c:pt idx="23">
                  <c:v>7.7313760957601225</c:v>
                </c:pt>
                <c:pt idx="24">
                  <c:v>8.0929932712794432</c:v>
                </c:pt>
                <c:pt idx="25">
                  <c:v>7.8721876635619985</c:v>
                </c:pt>
                <c:pt idx="26">
                  <c:v>8.1209354785013979</c:v>
                </c:pt>
                <c:pt idx="27">
                  <c:v>8.3446200955127168</c:v>
                </c:pt>
                <c:pt idx="28">
                  <c:v>7.7017771028762434</c:v>
                </c:pt>
                <c:pt idx="29">
                  <c:v>7.9283504048674605</c:v>
                </c:pt>
                <c:pt idx="30">
                  <c:v>8.033015366519022</c:v>
                </c:pt>
                <c:pt idx="31">
                  <c:v>8.330463873282552</c:v>
                </c:pt>
                <c:pt idx="32">
                  <c:v>8.6095489973488348</c:v>
                </c:pt>
                <c:pt idx="33">
                  <c:v>8.3000000000000007</c:v>
                </c:pt>
                <c:pt idx="34">
                  <c:v>8.8000000000000007</c:v>
                </c:pt>
                <c:pt idx="35">
                  <c:v>8.5910498488582885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49-412F-AD65-564F5F877866}"/>
            </c:ext>
          </c:extLst>
        </c:ser>
        <c:ser>
          <c:idx val="4"/>
          <c:order val="6"/>
          <c:tx>
            <c:strRef>
              <c:f>'Data Gráfico Energìa'!$B$7</c:f>
              <c:strCache>
                <c:ptCount val="1"/>
                <c:pt idx="0">
                  <c:v>Eficiencia Energética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ysClr val="window" lastClr="FFFFFF"/>
              </a:solidFill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Energìa'!$AB$7:$BK$7</c:f>
              <c:numCache>
                <c:formatCode>General</c:formatCode>
                <c:ptCount val="36"/>
                <c:pt idx="2" formatCode="0.0">
                  <c:v>4.9435169600000002E-2</c:v>
                </c:pt>
                <c:pt idx="3" formatCode="0.0">
                  <c:v>5.0591057100000003E-2</c:v>
                </c:pt>
                <c:pt idx="4" formatCode="0.0">
                  <c:v>0.1517534460999943</c:v>
                </c:pt>
                <c:pt idx="5" formatCode="0.0">
                  <c:v>0.25293533350000286</c:v>
                </c:pt>
                <c:pt idx="6" formatCode="0.0">
                  <c:v>8.6355177400008531E-2</c:v>
                </c:pt>
                <c:pt idx="7" formatCode="0.0">
                  <c:v>0.28630483409998297</c:v>
                </c:pt>
                <c:pt idx="8" formatCode="0.0">
                  <c:v>1.252929165626401</c:v>
                </c:pt>
                <c:pt idx="9" formatCode="0.0">
                  <c:v>0.90133371332252643</c:v>
                </c:pt>
                <c:pt idx="10" formatCode="0.0">
                  <c:v>0.9562495008773676</c:v>
                </c:pt>
                <c:pt idx="11" formatCode="0.0">
                  <c:v>1.0195481770983421</c:v>
                </c:pt>
                <c:pt idx="12" formatCode="0.0">
                  <c:v>1.0059199373537915</c:v>
                </c:pt>
                <c:pt idx="13" formatCode="0.0">
                  <c:v>0.85508558119998868</c:v>
                </c:pt>
                <c:pt idx="14" formatCode="0.0">
                  <c:v>0.95460912799998288</c:v>
                </c:pt>
                <c:pt idx="15" formatCode="0.0">
                  <c:v>0.85127472510001712</c:v>
                </c:pt>
                <c:pt idx="16" formatCode="0.0">
                  <c:v>0.7647495151</c:v>
                </c:pt>
                <c:pt idx="17" formatCode="0.0">
                  <c:v>1.0546044069945231</c:v>
                </c:pt>
                <c:pt idx="18" formatCode="0.0">
                  <c:v>1.5078716070105995</c:v>
                </c:pt>
                <c:pt idx="19" formatCode="0.0">
                  <c:v>1.4630765903844314</c:v>
                </c:pt>
                <c:pt idx="20" formatCode="0.0">
                  <c:v>2.0935089096010739</c:v>
                </c:pt>
                <c:pt idx="21" formatCode="0.0">
                  <c:v>2.4199104043583461</c:v>
                </c:pt>
                <c:pt idx="22" formatCode="0.0">
                  <c:v>2.6674977401766657</c:v>
                </c:pt>
                <c:pt idx="23" formatCode="0.0">
                  <c:v>1.5511672186431666</c:v>
                </c:pt>
                <c:pt idx="24" formatCode="0.0">
                  <c:v>1.5798667389344931</c:v>
                </c:pt>
                <c:pt idx="25" formatCode="0.0">
                  <c:v>1.7765160651839802</c:v>
                </c:pt>
                <c:pt idx="26" formatCode="0.0">
                  <c:v>2.1324897972798333</c:v>
                </c:pt>
                <c:pt idx="27" formatCode="0.0">
                  <c:v>2.2426534337817681</c:v>
                </c:pt>
                <c:pt idx="28" formatCode="0.0">
                  <c:v>2.4889001090988505</c:v>
                </c:pt>
                <c:pt idx="29" formatCode="0.0">
                  <c:v>2.5207460326571702</c:v>
                </c:pt>
                <c:pt idx="30" formatCode="0.0">
                  <c:v>1.988905976514403</c:v>
                </c:pt>
                <c:pt idx="31" formatCode="0.0">
                  <c:v>3.1289268962345713</c:v>
                </c:pt>
                <c:pt idx="32" formatCode="0.0">
                  <c:v>3.8030966756758708</c:v>
                </c:pt>
                <c:pt idx="33" formatCode="0.0">
                  <c:v>3.1636696063988685</c:v>
                </c:pt>
                <c:pt idx="34" formatCode="0.0">
                  <c:v>2.7484442409127903</c:v>
                </c:pt>
                <c:pt idx="35" formatCode="0.0">
                  <c:v>2.9960232514067071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49-412F-AD65-564F5F877866}"/>
            </c:ext>
          </c:extLst>
        </c:ser>
        <c:ser>
          <c:idx val="8"/>
          <c:order val="7"/>
          <c:tx>
            <c:strRef>
              <c:f>'Data Gráfico Energìa'!$B$12</c:f>
              <c:strCache>
                <c:ptCount val="1"/>
                <c:pt idx="0">
                  <c:v>Retiro de Centrales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ysClr val="window" lastClr="FFFFFF"/>
              </a:solidFill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Energìa'!$AB$12:$BK$12</c:f>
              <c:numCache>
                <c:formatCode>0.0</c:formatCode>
                <c:ptCount val="36"/>
                <c:pt idx="0">
                  <c:v>0</c:v>
                </c:pt>
                <c:pt idx="1">
                  <c:v>1.3301692444948533E-2</c:v>
                </c:pt>
                <c:pt idx="2">
                  <c:v>0</c:v>
                </c:pt>
                <c:pt idx="3">
                  <c:v>0</c:v>
                </c:pt>
                <c:pt idx="4">
                  <c:v>-5.702892848333363E-3</c:v>
                </c:pt>
                <c:pt idx="5">
                  <c:v>0.22713156806300105</c:v>
                </c:pt>
                <c:pt idx="6">
                  <c:v>0.47287039490567118</c:v>
                </c:pt>
                <c:pt idx="7">
                  <c:v>0.36566552744689673</c:v>
                </c:pt>
                <c:pt idx="8">
                  <c:v>0.29354142641633629</c:v>
                </c:pt>
                <c:pt idx="9">
                  <c:v>0.63115495271069655</c:v>
                </c:pt>
                <c:pt idx="10">
                  <c:v>0.60714669123521681</c:v>
                </c:pt>
                <c:pt idx="11">
                  <c:v>0.74365576942089717</c:v>
                </c:pt>
                <c:pt idx="12">
                  <c:v>1.1184437905218214</c:v>
                </c:pt>
                <c:pt idx="13">
                  <c:v>1.6277105466494373</c:v>
                </c:pt>
                <c:pt idx="14">
                  <c:v>2.3022871948299759</c:v>
                </c:pt>
                <c:pt idx="15">
                  <c:v>2.2645757500174941</c:v>
                </c:pt>
                <c:pt idx="16">
                  <c:v>1.8186883039713813</c:v>
                </c:pt>
                <c:pt idx="17">
                  <c:v>1.7976121563338001</c:v>
                </c:pt>
                <c:pt idx="18">
                  <c:v>2.0238642371972047</c:v>
                </c:pt>
                <c:pt idx="19">
                  <c:v>2.2951576725545069</c:v>
                </c:pt>
                <c:pt idx="20">
                  <c:v>2.5309735330087593</c:v>
                </c:pt>
                <c:pt idx="21">
                  <c:v>2.9266302635736743</c:v>
                </c:pt>
                <c:pt idx="22">
                  <c:v>2.9226025296159097</c:v>
                </c:pt>
                <c:pt idx="23">
                  <c:v>3.5443347925920321</c:v>
                </c:pt>
                <c:pt idx="24">
                  <c:v>4.3086881896416713</c:v>
                </c:pt>
                <c:pt idx="25">
                  <c:v>5.5795425525040727</c:v>
                </c:pt>
                <c:pt idx="26">
                  <c:v>6.2547880640131641</c:v>
                </c:pt>
                <c:pt idx="27">
                  <c:v>6.5832786822794382</c:v>
                </c:pt>
                <c:pt idx="28">
                  <c:v>7.1383572670229807</c:v>
                </c:pt>
                <c:pt idx="29">
                  <c:v>6.4957994971645663</c:v>
                </c:pt>
                <c:pt idx="30">
                  <c:v>7.0483950736426522</c:v>
                </c:pt>
                <c:pt idx="31">
                  <c:v>7.8658731033006113</c:v>
                </c:pt>
                <c:pt idx="32">
                  <c:v>7.3964284993364817</c:v>
                </c:pt>
                <c:pt idx="33">
                  <c:v>7.9831630804865945</c:v>
                </c:pt>
                <c:pt idx="34">
                  <c:v>7.7699339018615987</c:v>
                </c:pt>
                <c:pt idx="35">
                  <c:v>7.5428106615058397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49-412F-AD65-564F5F877866}"/>
            </c:ext>
          </c:extLst>
        </c:ser>
        <c:ser>
          <c:idx val="16"/>
          <c:order val="8"/>
          <c:tx>
            <c:strRef>
              <c:f>'Data Gráfico Energìa'!$B$11</c:f>
              <c:strCache>
                <c:ptCount val="1"/>
                <c:pt idx="0">
                  <c:v>Edificación Sostenible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ysClr val="window" lastClr="FFFFFF"/>
              </a:solidFill>
            </a:ln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Energìa'!$AB$11:$BK$11</c:f>
              <c:numCache>
                <c:formatCode>General</c:formatCode>
                <c:ptCount val="36"/>
                <c:pt idx="2" formatCode="0.0">
                  <c:v>3.0649793708795739E-2</c:v>
                </c:pt>
                <c:pt idx="3" formatCode="0.0">
                  <c:v>2.7677156875908132E-2</c:v>
                </c:pt>
                <c:pt idx="4" formatCode="0.0">
                  <c:v>0.12651591931117093</c:v>
                </c:pt>
                <c:pt idx="5" formatCode="0.0">
                  <c:v>0.26642323794580847</c:v>
                </c:pt>
                <c:pt idx="6" formatCode="0.0">
                  <c:v>0.41929272841851184</c:v>
                </c:pt>
                <c:pt idx="7" formatCode="0.0">
                  <c:v>0.60898352519054733</c:v>
                </c:pt>
                <c:pt idx="8" formatCode="0.0">
                  <c:v>0.82399828899913408</c:v>
                </c:pt>
                <c:pt idx="9" formatCode="0.0">
                  <c:v>1.0590279961414168</c:v>
                </c:pt>
                <c:pt idx="10" formatCode="0.0">
                  <c:v>1.2963820026451014</c:v>
                </c:pt>
                <c:pt idx="11" formatCode="0.0">
                  <c:v>1.5414132744830362</c:v>
                </c:pt>
                <c:pt idx="12" formatCode="0.0">
                  <c:v>1.7722291889537121</c:v>
                </c:pt>
                <c:pt idx="13" formatCode="0.0">
                  <c:v>2.0279594185324399</c:v>
                </c:pt>
                <c:pt idx="14" formatCode="0.0">
                  <c:v>2.2730564233312953</c:v>
                </c:pt>
                <c:pt idx="15" formatCode="0.0">
                  <c:v>2.4877515036104683</c:v>
                </c:pt>
                <c:pt idx="16" formatCode="0.0">
                  <c:v>2.7429881290964033</c:v>
                </c:pt>
                <c:pt idx="17" formatCode="0.0">
                  <c:v>3.1321507729521549</c:v>
                </c:pt>
                <c:pt idx="18" formatCode="0.0">
                  <c:v>3.4845837433290656</c:v>
                </c:pt>
                <c:pt idx="19" formatCode="0.0">
                  <c:v>3.8126598240787914</c:v>
                </c:pt>
                <c:pt idx="20" formatCode="0.0">
                  <c:v>4.1418509161236541</c:v>
                </c:pt>
                <c:pt idx="21" formatCode="0.0">
                  <c:v>4.4857033067152319</c:v>
                </c:pt>
                <c:pt idx="22" formatCode="0.0">
                  <c:v>4.8402513307237003</c:v>
                </c:pt>
                <c:pt idx="23" formatCode="0.0">
                  <c:v>5.213994518804852</c:v>
                </c:pt>
                <c:pt idx="24" formatCode="0.0">
                  <c:v>5.6089276328626045</c:v>
                </c:pt>
                <c:pt idx="25" formatCode="0.0">
                  <c:v>6.0104980340633727</c:v>
                </c:pt>
                <c:pt idx="26" formatCode="0.0">
                  <c:v>6.4602284020291414</c:v>
                </c:pt>
                <c:pt idx="27" formatCode="0.0">
                  <c:v>6.99777078072563</c:v>
                </c:pt>
                <c:pt idx="28" formatCode="0.0">
                  <c:v>7.5017272639149972</c:v>
                </c:pt>
                <c:pt idx="29" formatCode="0.0">
                  <c:v>8.0006316517536824</c:v>
                </c:pt>
                <c:pt idx="30" formatCode="0.0">
                  <c:v>8.5541393434721762</c:v>
                </c:pt>
                <c:pt idx="31" formatCode="0.0">
                  <c:v>9.115721198505824</c:v>
                </c:pt>
                <c:pt idx="32" formatCode="0.0">
                  <c:v>9.7174400625844477</c:v>
                </c:pt>
                <c:pt idx="33" formatCode="0.0">
                  <c:v>10.264197194354921</c:v>
                </c:pt>
                <c:pt idx="34" formatCode="0.0">
                  <c:v>10.869292808338455</c:v>
                </c:pt>
                <c:pt idx="35" formatCode="0.0">
                  <c:v>11.316720222135743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E49-412F-AD65-564F5F877866}"/>
            </c:ext>
          </c:extLst>
        </c:ser>
        <c:ser>
          <c:idx val="7"/>
          <c:order val="9"/>
          <c:tx>
            <c:strRef>
              <c:f>'Data Gráfico Energìa'!$B$10</c:f>
              <c:strCache>
                <c:ptCount val="1"/>
                <c:pt idx="0">
                  <c:v>Electromovilidad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ysClr val="window" lastClr="FFFFFF"/>
              </a:solidFill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49-412F-AD65-564F5F87786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Energìa'!$AB$10:$BK$10</c:f>
              <c:numCache>
                <c:formatCode>0.0</c:formatCode>
                <c:ptCount val="36"/>
                <c:pt idx="0">
                  <c:v>6.3228613615923385E-2</c:v>
                </c:pt>
                <c:pt idx="1">
                  <c:v>8.7369257717280005E-2</c:v>
                </c:pt>
                <c:pt idx="2">
                  <c:v>0</c:v>
                </c:pt>
                <c:pt idx="3">
                  <c:v>0</c:v>
                </c:pt>
                <c:pt idx="4">
                  <c:v>2.026018201958504E-2</c:v>
                </c:pt>
                <c:pt idx="5">
                  <c:v>8.8515667601841985E-2</c:v>
                </c:pt>
                <c:pt idx="6">
                  <c:v>0.14591539428964626</c:v>
                </c:pt>
                <c:pt idx="7">
                  <c:v>0.32663852943383564</c:v>
                </c:pt>
                <c:pt idx="8">
                  <c:v>0.17074993389027054</c:v>
                </c:pt>
                <c:pt idx="9">
                  <c:v>1.3849799605056172</c:v>
                </c:pt>
                <c:pt idx="10">
                  <c:v>0.94136798224817109</c:v>
                </c:pt>
                <c:pt idx="11">
                  <c:v>0.75625634029003852</c:v>
                </c:pt>
                <c:pt idx="12">
                  <c:v>0.72690123129535189</c:v>
                </c:pt>
                <c:pt idx="13">
                  <c:v>0.95654982221731433</c:v>
                </c:pt>
                <c:pt idx="14">
                  <c:v>1.0528255939745441</c:v>
                </c:pt>
                <c:pt idx="15">
                  <c:v>1.3444673261828914</c:v>
                </c:pt>
                <c:pt idx="16">
                  <c:v>1.984551620061046</c:v>
                </c:pt>
                <c:pt idx="17">
                  <c:v>2.3403425681970869</c:v>
                </c:pt>
                <c:pt idx="18">
                  <c:v>2.8952406994945354</c:v>
                </c:pt>
                <c:pt idx="19">
                  <c:v>3.516027308863324</c:v>
                </c:pt>
                <c:pt idx="20">
                  <c:v>3.9615573349879489</c:v>
                </c:pt>
                <c:pt idx="21">
                  <c:v>4.5118457221108397</c:v>
                </c:pt>
                <c:pt idx="22">
                  <c:v>5.4550803859252905</c:v>
                </c:pt>
                <c:pt idx="23">
                  <c:v>6.1414466285987803</c:v>
                </c:pt>
                <c:pt idx="24">
                  <c:v>6.8272686443307187</c:v>
                </c:pt>
                <c:pt idx="25">
                  <c:v>7.7690913790075982</c:v>
                </c:pt>
                <c:pt idx="26">
                  <c:v>8.0284315094087191</c:v>
                </c:pt>
                <c:pt idx="27">
                  <c:v>8.3151716694481657</c:v>
                </c:pt>
                <c:pt idx="28">
                  <c:v>9.0303308680624088</c:v>
                </c:pt>
                <c:pt idx="29">
                  <c:v>9.7528108334173744</c:v>
                </c:pt>
                <c:pt idx="30">
                  <c:v>10.231360669974778</c:v>
                </c:pt>
                <c:pt idx="31">
                  <c:v>10.595652624206469</c:v>
                </c:pt>
                <c:pt idx="32">
                  <c:v>10.918212966589138</c:v>
                </c:pt>
                <c:pt idx="33">
                  <c:v>11.272329035767777</c:v>
                </c:pt>
                <c:pt idx="34">
                  <c:v>11.54829176428521</c:v>
                </c:pt>
                <c:pt idx="35">
                  <c:v>11.899880103890787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E49-412F-AD65-564F5F877866}"/>
            </c:ext>
          </c:extLst>
        </c:ser>
        <c:ser>
          <c:idx val="6"/>
          <c:order val="10"/>
          <c:tx>
            <c:strRef>
              <c:f>'Data Gráfico Energìa'!$B$9</c:f>
              <c:strCache>
                <c:ptCount val="1"/>
                <c:pt idx="0">
                  <c:v>Hidrógeno</c:v>
                </c:pt>
              </c:strCache>
            </c:strRef>
          </c:tx>
          <c:spPr>
            <a:solidFill>
              <a:srgbClr val="ED7D31">
                <a:lumMod val="20000"/>
                <a:lumOff val="80000"/>
              </a:srgbClr>
            </a:solidFill>
            <a:ln>
              <a:solidFill>
                <a:sysClr val="window" lastClr="FFFFFF"/>
              </a:solidFill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Energìa'!$AB$9:$BK$9</c:f>
              <c:numCache>
                <c:formatCode>0.0</c:formatCode>
                <c:ptCount val="36"/>
                <c:pt idx="0">
                  <c:v>0</c:v>
                </c:pt>
                <c:pt idx="1">
                  <c:v>0.27334633671013542</c:v>
                </c:pt>
                <c:pt idx="2">
                  <c:v>0</c:v>
                </c:pt>
                <c:pt idx="3">
                  <c:v>0</c:v>
                </c:pt>
                <c:pt idx="4">
                  <c:v>5.7028928483262584E-3</c:v>
                </c:pt>
                <c:pt idx="5">
                  <c:v>0.29851246447604396</c:v>
                </c:pt>
                <c:pt idx="6">
                  <c:v>0.73609396514129344</c:v>
                </c:pt>
                <c:pt idx="7">
                  <c:v>0.51796271290730478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-3.1125316716317158E-2</c:v>
                </c:pt>
                <c:pt idx="13">
                  <c:v>-0.34567737357978878</c:v>
                </c:pt>
                <c:pt idx="14">
                  <c:v>1.52708251047904</c:v>
                </c:pt>
                <c:pt idx="15">
                  <c:v>1.8551437637180195</c:v>
                </c:pt>
                <c:pt idx="16">
                  <c:v>2.4550057190158476</c:v>
                </c:pt>
                <c:pt idx="17">
                  <c:v>2.3816043713470028</c:v>
                </c:pt>
                <c:pt idx="18">
                  <c:v>4.7842915484321207</c:v>
                </c:pt>
                <c:pt idx="19">
                  <c:v>5.7234141644134162</c:v>
                </c:pt>
                <c:pt idx="20">
                  <c:v>7.4140589187456385</c:v>
                </c:pt>
                <c:pt idx="21">
                  <c:v>7.7821870785843172</c:v>
                </c:pt>
                <c:pt idx="22">
                  <c:v>8.3210798046514203</c:v>
                </c:pt>
                <c:pt idx="23">
                  <c:v>8.668085028018556</c:v>
                </c:pt>
                <c:pt idx="24">
                  <c:v>8.8461595284767256</c:v>
                </c:pt>
                <c:pt idx="25">
                  <c:v>9.5695646565991623</c:v>
                </c:pt>
                <c:pt idx="26">
                  <c:v>10.689867300410057</c:v>
                </c:pt>
                <c:pt idx="27">
                  <c:v>11.242707997951252</c:v>
                </c:pt>
                <c:pt idx="28">
                  <c:v>11.976585818087777</c:v>
                </c:pt>
                <c:pt idx="29">
                  <c:v>12.584303440517632</c:v>
                </c:pt>
                <c:pt idx="30">
                  <c:v>13.183664764954807</c:v>
                </c:pt>
                <c:pt idx="31">
                  <c:v>13.643537590455852</c:v>
                </c:pt>
                <c:pt idx="32">
                  <c:v>14.107854596349235</c:v>
                </c:pt>
                <c:pt idx="33">
                  <c:v>14.557261417789899</c:v>
                </c:pt>
                <c:pt idx="34">
                  <c:v>14.981811654532523</c:v>
                </c:pt>
                <c:pt idx="35">
                  <c:v>15.420096516561955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E49-412F-AD65-564F5F877866}"/>
            </c:ext>
          </c:extLst>
        </c:ser>
        <c:ser>
          <c:idx val="26"/>
          <c:order val="11"/>
          <c:tx>
            <c:strRef>
              <c:f>'Data Gráfico Energìa'!$B$28</c:f>
              <c:strCache>
                <c:ptCount val="1"/>
              </c:strCache>
            </c:strRef>
          </c:tx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Energìa'!$AB$28:$BK$28</c:f>
            </c:numRef>
          </c:val>
          <c:extLst>
            <c:ext xmlns:c16="http://schemas.microsoft.com/office/drawing/2014/chart" uri="{C3380CC4-5D6E-409C-BE32-E72D297353CC}">
              <c16:uniqueId val="{0000000B-2E49-412F-AD65-564F5F877866}"/>
            </c:ext>
          </c:extLst>
        </c:ser>
        <c:ser>
          <c:idx val="5"/>
          <c:order val="12"/>
          <c:tx>
            <c:strRef>
              <c:f>'Data Gráfico Energìa'!$B$8</c:f>
              <c:strCache>
                <c:ptCount val="1"/>
                <c:pt idx="0">
                  <c:v>Industria Sostenible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ysClr val="window" lastClr="FFFFFF"/>
              </a:solidFill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Energìa'!$AB$8:$BK$8</c:f>
              <c:numCache>
                <c:formatCode>0.0</c:formatCode>
                <c:ptCount val="36"/>
                <c:pt idx="0">
                  <c:v>0.1</c:v>
                </c:pt>
                <c:pt idx="1">
                  <c:v>0.1</c:v>
                </c:pt>
                <c:pt idx="2">
                  <c:v>0.19762666337834939</c:v>
                </c:pt>
                <c:pt idx="3">
                  <c:v>0.26522464703979998</c:v>
                </c:pt>
                <c:pt idx="4">
                  <c:v>0.64617712281360973</c:v>
                </c:pt>
                <c:pt idx="5">
                  <c:v>0.88545546746842652</c:v>
                </c:pt>
                <c:pt idx="6">
                  <c:v>0.78546649753901199</c:v>
                </c:pt>
                <c:pt idx="7">
                  <c:v>1.0243675994407222</c:v>
                </c:pt>
                <c:pt idx="8">
                  <c:v>1.2641886935829991</c:v>
                </c:pt>
                <c:pt idx="9">
                  <c:v>1.6455611679469304</c:v>
                </c:pt>
                <c:pt idx="10">
                  <c:v>1.8667502904778546</c:v>
                </c:pt>
                <c:pt idx="11">
                  <c:v>2.1648908233923634</c:v>
                </c:pt>
                <c:pt idx="12">
                  <c:v>2.3502305340485017</c:v>
                </c:pt>
                <c:pt idx="13">
                  <c:v>2.6488483437785169</c:v>
                </c:pt>
                <c:pt idx="14">
                  <c:v>3.2242805360873175</c:v>
                </c:pt>
                <c:pt idx="15">
                  <c:v>3.698968942998782</c:v>
                </c:pt>
                <c:pt idx="16">
                  <c:v>4.2826297899441848</c:v>
                </c:pt>
                <c:pt idx="17">
                  <c:v>4.6707831348722859</c:v>
                </c:pt>
                <c:pt idx="18">
                  <c:v>5.298328849393048</c:v>
                </c:pt>
                <c:pt idx="19">
                  <c:v>5.4194697007828045</c:v>
                </c:pt>
                <c:pt idx="20">
                  <c:v>6.2933403312881895</c:v>
                </c:pt>
                <c:pt idx="21">
                  <c:v>6.6710951702641816</c:v>
                </c:pt>
                <c:pt idx="22">
                  <c:v>7.2949907247113268</c:v>
                </c:pt>
                <c:pt idx="23">
                  <c:v>7.7400914258191795</c:v>
                </c:pt>
                <c:pt idx="24">
                  <c:v>8.1625005557503965</c:v>
                </c:pt>
                <c:pt idx="25">
                  <c:v>10.036898632158939</c:v>
                </c:pt>
                <c:pt idx="26">
                  <c:v>10.781708073988998</c:v>
                </c:pt>
                <c:pt idx="27">
                  <c:v>11.188980025090776</c:v>
                </c:pt>
                <c:pt idx="28">
                  <c:v>11.835116665737017</c:v>
                </c:pt>
                <c:pt idx="29">
                  <c:v>12.442676335509134</c:v>
                </c:pt>
                <c:pt idx="30">
                  <c:v>12.969751316659995</c:v>
                </c:pt>
                <c:pt idx="31">
                  <c:v>13.52600743514969</c:v>
                </c:pt>
                <c:pt idx="32">
                  <c:v>14.025911801414072</c:v>
                </c:pt>
                <c:pt idx="33">
                  <c:v>14.503076289057649</c:v>
                </c:pt>
                <c:pt idx="34">
                  <c:v>14.978004623548388</c:v>
                </c:pt>
                <c:pt idx="35">
                  <c:v>15.657300617317754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E49-412F-AD65-564F5F877866}"/>
            </c:ext>
          </c:extLst>
        </c:ser>
        <c:ser>
          <c:idx val="24"/>
          <c:order val="13"/>
          <c:tx>
            <c:strRef>
              <c:f>'Data Gráfico Energìa'!$B$26</c:f>
              <c:strCache>
                <c:ptCount val="1"/>
              </c:strCache>
            </c:strRef>
          </c:tx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Energìa'!$AB$26:$BK$26</c:f>
            </c:numRef>
          </c:val>
          <c:extLst>
            <c:ext xmlns:c16="http://schemas.microsoft.com/office/drawing/2014/chart" uri="{C3380CC4-5D6E-409C-BE32-E72D297353CC}">
              <c16:uniqueId val="{0000000D-2E49-412F-AD65-564F5F877866}"/>
            </c:ext>
          </c:extLst>
        </c:ser>
        <c:ser>
          <c:idx val="23"/>
          <c:order val="14"/>
          <c:tx>
            <c:strRef>
              <c:f>'Data Gráfico Energìa'!$B$25</c:f>
              <c:strCache>
                <c:ptCount val="1"/>
              </c:strCache>
            </c:strRef>
          </c:tx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Energìa'!$AB$25:$BK$25</c:f>
            </c:numRef>
          </c:val>
          <c:extLst>
            <c:ext xmlns:c16="http://schemas.microsoft.com/office/drawing/2014/chart" uri="{C3380CC4-5D6E-409C-BE32-E72D297353CC}">
              <c16:uniqueId val="{0000000E-2E49-412F-AD65-564F5F877866}"/>
            </c:ext>
          </c:extLst>
        </c:ser>
        <c:ser>
          <c:idx val="25"/>
          <c:order val="15"/>
          <c:tx>
            <c:strRef>
              <c:f>'Data Gráfico Energìa'!$B$27</c:f>
              <c:strCache>
                <c:ptCount val="1"/>
              </c:strCache>
            </c:strRef>
          </c:tx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Energìa'!$Z$27:$BK$27</c:f>
            </c:numRef>
          </c:val>
          <c:extLst>
            <c:ext xmlns:c16="http://schemas.microsoft.com/office/drawing/2014/chart" uri="{C3380CC4-5D6E-409C-BE32-E72D297353CC}">
              <c16:uniqueId val="{0000000F-2E49-412F-AD65-564F5F877866}"/>
            </c:ext>
          </c:extLst>
        </c:ser>
        <c:ser>
          <c:idx val="22"/>
          <c:order val="16"/>
          <c:tx>
            <c:strRef>
              <c:f>'Data Gráfico Energìa'!$B$24</c:f>
              <c:strCache>
                <c:ptCount val="1"/>
              </c:strCache>
            </c:strRef>
          </c:tx>
          <c:spPr>
            <a:solidFill>
              <a:srgbClr val="808000">
                <a:alpha val="60000"/>
              </a:srgbClr>
            </a:solidFill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Energìa'!$AB$24:$BK$24</c:f>
            </c:numRef>
          </c:val>
          <c:extLst>
            <c:ext xmlns:c16="http://schemas.microsoft.com/office/drawing/2014/chart" uri="{C3380CC4-5D6E-409C-BE32-E72D297353CC}">
              <c16:uniqueId val="{00000010-2E49-412F-AD65-564F5F877866}"/>
            </c:ext>
          </c:extLst>
        </c:ser>
        <c:ser>
          <c:idx val="20"/>
          <c:order val="17"/>
          <c:tx>
            <c:strRef>
              <c:f>'Data Gráfico Energìa'!$B$22</c:f>
              <c:strCache>
                <c:ptCount val="1"/>
              </c:strCache>
            </c:strRef>
          </c:tx>
          <c:spPr>
            <a:solidFill>
              <a:srgbClr val="CC9900">
                <a:alpha val="47843"/>
              </a:srgbClr>
            </a:solidFill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Energìa'!$AB$22:$BK$22</c:f>
            </c:numRef>
          </c:val>
          <c:extLst>
            <c:ext xmlns:c16="http://schemas.microsoft.com/office/drawing/2014/chart" uri="{C3380CC4-5D6E-409C-BE32-E72D297353CC}">
              <c16:uniqueId val="{00000011-2E49-412F-AD65-564F5F877866}"/>
            </c:ext>
          </c:extLst>
        </c:ser>
        <c:ser>
          <c:idx val="19"/>
          <c:order val="18"/>
          <c:tx>
            <c:strRef>
              <c:f>'Data Gráfico Energìa'!$B$21</c:f>
              <c:strCache>
                <c:ptCount val="1"/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Energìa'!$AB$21:$BK$21</c:f>
            </c:numRef>
          </c:val>
          <c:extLst>
            <c:ext xmlns:c16="http://schemas.microsoft.com/office/drawing/2014/chart" uri="{C3380CC4-5D6E-409C-BE32-E72D297353CC}">
              <c16:uniqueId val="{00000012-2E49-412F-AD65-564F5F877866}"/>
            </c:ext>
          </c:extLst>
        </c:ser>
        <c:ser>
          <c:idx val="14"/>
          <c:order val="19"/>
          <c:tx>
            <c:strRef>
              <c:f>'Data Gráfico Energìa'!$B$30</c:f>
              <c:strCache>
                <c:ptCount val="1"/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Energìa'!$AB$30:$BK$30</c:f>
            </c:numRef>
          </c:val>
          <c:extLst>
            <c:ext xmlns:c16="http://schemas.microsoft.com/office/drawing/2014/chart" uri="{C3380CC4-5D6E-409C-BE32-E72D297353CC}">
              <c16:uniqueId val="{00000013-2E49-412F-AD65-564F5F877866}"/>
            </c:ext>
          </c:extLst>
        </c:ser>
        <c:ser>
          <c:idx val="13"/>
          <c:order val="20"/>
          <c:tx>
            <c:strRef>
              <c:f>'Data Gráfico Energìa'!$B$18</c:f>
              <c:strCache>
                <c:ptCount val="1"/>
              </c:strCache>
            </c:strRef>
          </c:tx>
          <c:spPr>
            <a:solidFill>
              <a:srgbClr val="984807">
                <a:alpha val="61176"/>
              </a:srgbClr>
            </a:solidFill>
            <a:ln>
              <a:noFill/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Energìa'!$AB$18:$BK$18</c:f>
            </c:numRef>
          </c:val>
          <c:extLst>
            <c:ext xmlns:c16="http://schemas.microsoft.com/office/drawing/2014/chart" uri="{C3380CC4-5D6E-409C-BE32-E72D297353CC}">
              <c16:uniqueId val="{00000014-2E49-412F-AD65-564F5F877866}"/>
            </c:ext>
          </c:extLst>
        </c:ser>
        <c:ser>
          <c:idx val="11"/>
          <c:order val="21"/>
          <c:tx>
            <c:strRef>
              <c:f>'Data Gráfico Energìa'!$B$16</c:f>
              <c:strCache>
                <c:ptCount val="1"/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Energìa'!$AB$16:$BK$16</c:f>
            </c:numRef>
          </c:val>
          <c:extLst>
            <c:ext xmlns:c16="http://schemas.microsoft.com/office/drawing/2014/chart" uri="{C3380CC4-5D6E-409C-BE32-E72D297353CC}">
              <c16:uniqueId val="{00000015-2E49-412F-AD65-564F5F877866}"/>
            </c:ext>
          </c:extLst>
        </c:ser>
        <c:ser>
          <c:idx val="12"/>
          <c:order val="22"/>
          <c:tx>
            <c:strRef>
              <c:f>'Data Gráfico Energìa'!$B$17</c:f>
              <c:strCache>
                <c:ptCount val="1"/>
              </c:strCache>
            </c:strRef>
          </c:tx>
          <c:spPr>
            <a:solidFill>
              <a:srgbClr val="4A452A">
                <a:alpha val="58039"/>
              </a:srgbClr>
            </a:solidFill>
            <a:ln>
              <a:noFill/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Energìa'!$AB$17:$BK$17</c:f>
            </c:numRef>
          </c:val>
          <c:extLst>
            <c:ext xmlns:c16="http://schemas.microsoft.com/office/drawing/2014/chart" uri="{C3380CC4-5D6E-409C-BE32-E72D297353CC}">
              <c16:uniqueId val="{00000016-2E49-412F-AD65-564F5F877866}"/>
            </c:ext>
          </c:extLst>
        </c:ser>
        <c:ser>
          <c:idx val="3"/>
          <c:order val="23"/>
          <c:tx>
            <c:strRef>
              <c:f>'Data Gráfico Energìa'!$B$20</c:f>
              <c:strCache>
                <c:ptCount val="1"/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Energìa'!$AB$20:$BK$20</c:f>
            </c:numRef>
          </c:val>
          <c:extLst>
            <c:ext xmlns:c16="http://schemas.microsoft.com/office/drawing/2014/chart" uri="{C3380CC4-5D6E-409C-BE32-E72D297353CC}">
              <c16:uniqueId val="{00000017-2E49-412F-AD65-564F5F877866}"/>
            </c:ext>
          </c:extLst>
        </c:ser>
        <c:ser>
          <c:idx val="21"/>
          <c:order val="24"/>
          <c:tx>
            <c:strRef>
              <c:f>'Data Gráfico Energìa'!$B$23</c:f>
              <c:strCache>
                <c:ptCount val="1"/>
              </c:strCache>
            </c:strRef>
          </c:tx>
          <c:spPr>
            <a:solidFill>
              <a:srgbClr val="CCCC00">
                <a:alpha val="60000"/>
              </a:srgbClr>
            </a:solidFill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Energìa'!$AB$23:$BK$23</c:f>
            </c:numRef>
          </c:val>
          <c:extLst>
            <c:ext xmlns:c16="http://schemas.microsoft.com/office/drawing/2014/chart" uri="{C3380CC4-5D6E-409C-BE32-E72D297353CC}">
              <c16:uniqueId val="{00000018-2E49-412F-AD65-564F5F877866}"/>
            </c:ext>
          </c:extLst>
        </c:ser>
        <c:ser>
          <c:idx val="2"/>
          <c:order val="25"/>
          <c:tx>
            <c:strRef>
              <c:f>'Data Gráfico Energìa'!$B$19</c:f>
              <c:strCache>
                <c:ptCount val="1"/>
              </c:strCache>
            </c:strRef>
          </c:tx>
          <c:spPr>
            <a:solidFill>
              <a:schemeClr val="accent6"/>
            </a:solidFill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Energìa'!$AB$19:$BK$19</c:f>
            </c:numRef>
          </c:val>
          <c:extLst>
            <c:ext xmlns:c16="http://schemas.microsoft.com/office/drawing/2014/chart" uri="{C3380CC4-5D6E-409C-BE32-E72D297353CC}">
              <c16:uniqueId val="{00000019-2E49-412F-AD65-564F5F877866}"/>
            </c:ext>
          </c:extLst>
        </c:ser>
        <c:ser>
          <c:idx val="10"/>
          <c:order val="26"/>
          <c:tx>
            <c:strRef>
              <c:f>'Data Gráfico Energìa'!#REF!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Energìa'!$AB$15:$BK$15</c:f>
            </c:numRef>
          </c:val>
          <c:extLst>
            <c:ext xmlns:c16="http://schemas.microsoft.com/office/drawing/2014/chart" uri="{C3380CC4-5D6E-409C-BE32-E72D297353CC}">
              <c16:uniqueId val="{0000001A-2E49-412F-AD65-564F5F877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280512"/>
        <c:axId val="74739648"/>
      </c:areaChart>
      <c:lineChart>
        <c:grouping val="standard"/>
        <c:varyColors val="0"/>
        <c:ser>
          <c:idx val="1"/>
          <c:order val="0"/>
          <c:tx>
            <c:strRef>
              <c:f>'Data Gráfico Energìa'!$B$3</c:f>
              <c:strCache>
                <c:ptCount val="1"/>
                <c:pt idx="0">
                  <c:v>Escenario Ref Nacional (INGEI Nacional+proy)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2.6587111577826443E-2"/>
                  <c:y val="-4.5269547983657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E49-412F-AD65-564F5F877866}"/>
                </c:ext>
              </c:extLst>
            </c:dLbl>
            <c:dLbl>
              <c:idx val="35"/>
              <c:layout>
                <c:manualLayout>
                  <c:x val="-1.3293555788913329E-2"/>
                  <c:y val="-3.8121724617816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E49-412F-AD65-564F5F877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rgbClr val="283540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Energìa'!$AB$3:$BK$3</c:f>
              <c:numCache>
                <c:formatCode>0</c:formatCode>
                <c:ptCount val="36"/>
                <c:pt idx="0">
                  <c:v>108.24175123606945</c:v>
                </c:pt>
                <c:pt idx="1">
                  <c:v>111.67714841240065</c:v>
                </c:pt>
                <c:pt idx="2">
                  <c:v>108.22328726860306</c:v>
                </c:pt>
                <c:pt idx="3">
                  <c:v>108.6890840561685</c:v>
                </c:pt>
                <c:pt idx="4">
                  <c:v>107.22438392416527</c:v>
                </c:pt>
                <c:pt idx="5">
                  <c:v>105.21807808183324</c:v>
                </c:pt>
                <c:pt idx="6">
                  <c:v>98.636976414544179</c:v>
                </c:pt>
                <c:pt idx="7">
                  <c:v>99.923606264434824</c:v>
                </c:pt>
                <c:pt idx="8">
                  <c:v>101.12516441502569</c:v>
                </c:pt>
                <c:pt idx="9">
                  <c:v>100.97502231787377</c:v>
                </c:pt>
                <c:pt idx="10">
                  <c:v>102.03325779760699</c:v>
                </c:pt>
                <c:pt idx="11">
                  <c:v>102.21031245955191</c:v>
                </c:pt>
                <c:pt idx="12">
                  <c:v>104.43714303093117</c:v>
                </c:pt>
                <c:pt idx="13">
                  <c:v>107.75363051968185</c:v>
                </c:pt>
                <c:pt idx="14">
                  <c:v>109.86346806770081</c:v>
                </c:pt>
                <c:pt idx="15">
                  <c:v>108.26532976185005</c:v>
                </c:pt>
                <c:pt idx="16">
                  <c:v>107.43909195412485</c:v>
                </c:pt>
                <c:pt idx="17">
                  <c:v>107.80553359940421</c:v>
                </c:pt>
                <c:pt idx="18">
                  <c:v>109.64135574788367</c:v>
                </c:pt>
                <c:pt idx="19">
                  <c:v>111.58606377469525</c:v>
                </c:pt>
                <c:pt idx="20">
                  <c:v>113.13166366488257</c:v>
                </c:pt>
                <c:pt idx="21">
                  <c:v>114.33289055717088</c:v>
                </c:pt>
                <c:pt idx="22">
                  <c:v>115.31126220806884</c:v>
                </c:pt>
                <c:pt idx="23">
                  <c:v>116.20403291908899</c:v>
                </c:pt>
                <c:pt idx="24">
                  <c:v>116.34710587106767</c:v>
                </c:pt>
                <c:pt idx="25">
                  <c:v>118.21432120586077</c:v>
                </c:pt>
                <c:pt idx="26">
                  <c:v>119.17380804798451</c:v>
                </c:pt>
                <c:pt idx="27">
                  <c:v>121.09389525500816</c:v>
                </c:pt>
                <c:pt idx="28">
                  <c:v>122.48519703139524</c:v>
                </c:pt>
                <c:pt idx="29">
                  <c:v>123.12722727668438</c:v>
                </c:pt>
                <c:pt idx="30">
                  <c:v>124.73880018395802</c:v>
                </c:pt>
                <c:pt idx="31">
                  <c:v>126.51507777052782</c:v>
                </c:pt>
                <c:pt idx="32">
                  <c:v>127.13371881403312</c:v>
                </c:pt>
                <c:pt idx="33">
                  <c:v>128.23584829178876</c:v>
                </c:pt>
                <c:pt idx="34">
                  <c:v>129.22718172429373</c:v>
                </c:pt>
                <c:pt idx="35">
                  <c:v>129.80510993615459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2E49-412F-AD65-564F5F877866}"/>
            </c:ext>
          </c:extLst>
        </c:ser>
        <c:ser>
          <c:idx val="0"/>
          <c:order val="27"/>
          <c:tx>
            <c:strRef>
              <c:f>'Data Gráfico Energìa'!$B$34</c:f>
              <c:strCache>
                <c:ptCount val="1"/>
                <c:pt idx="0">
                  <c:v>Emisiones totales con medidas</c:v>
                </c:pt>
              </c:strCache>
            </c:strRef>
          </c:tx>
          <c:spPr>
            <a:ln w="28575"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'Data Gráfico Energìa'!$AB$2:$BK$2</c:f>
              <c:numCache>
                <c:formatCode>General</c:formatCode>
                <c:ptCount val="3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1">
                  <c:v>2036</c:v>
                </c:pt>
                <c:pt idx="22">
                  <c:v>2037</c:v>
                </c:pt>
                <c:pt idx="23">
                  <c:v>2038</c:v>
                </c:pt>
                <c:pt idx="24">
                  <c:v>2039</c:v>
                </c:pt>
                <c:pt idx="25">
                  <c:v>2040</c:v>
                </c:pt>
                <c:pt idx="26">
                  <c:v>2041</c:v>
                </c:pt>
                <c:pt idx="27">
                  <c:v>2042</c:v>
                </c:pt>
                <c:pt idx="28">
                  <c:v>2043</c:v>
                </c:pt>
                <c:pt idx="29">
                  <c:v>2044</c:v>
                </c:pt>
                <c:pt idx="31">
                  <c:v>2046</c:v>
                </c:pt>
                <c:pt idx="32">
                  <c:v>2047</c:v>
                </c:pt>
                <c:pt idx="33">
                  <c:v>2048</c:v>
                </c:pt>
                <c:pt idx="34">
                  <c:v>2049</c:v>
                </c:pt>
                <c:pt idx="35">
                  <c:v>2050</c:v>
                </c:pt>
              </c:numCache>
            </c:numRef>
          </c:cat>
          <c:val>
            <c:numRef>
              <c:f>'Data Gráfico Energìa'!$AB$34:$BK$34</c:f>
              <c:numCache>
                <c:formatCode>0</c:formatCode>
                <c:ptCount val="36"/>
                <c:pt idx="0">
                  <c:v>63.269382353666415</c:v>
                </c:pt>
                <c:pt idx="1">
                  <c:v>46.184817708919802</c:v>
                </c:pt>
                <c:pt idx="2">
                  <c:v>59.946006412720216</c:v>
                </c:pt>
                <c:pt idx="3">
                  <c:v>49.881917491279786</c:v>
                </c:pt>
                <c:pt idx="4">
                  <c:v>47.724893715713456</c:v>
                </c:pt>
                <c:pt idx="5">
                  <c:v>41.752290557855602</c:v>
                </c:pt>
                <c:pt idx="6">
                  <c:v>34.796463956973881</c:v>
                </c:pt>
                <c:pt idx="7">
                  <c:v>38.451163234764394</c:v>
                </c:pt>
                <c:pt idx="8">
                  <c:v>42.300931160259616</c:v>
                </c:pt>
                <c:pt idx="9">
                  <c:v>41.051307450224776</c:v>
                </c:pt>
                <c:pt idx="10">
                  <c:v>41.819471144138802</c:v>
                </c:pt>
                <c:pt idx="11">
                  <c:v>40.668881856436116</c:v>
                </c:pt>
                <c:pt idx="12">
                  <c:v>39.79418090310314</c:v>
                </c:pt>
                <c:pt idx="13">
                  <c:v>40.846715603144915</c:v>
                </c:pt>
                <c:pt idx="14">
                  <c:v>38.368823612258936</c:v>
                </c:pt>
                <c:pt idx="15">
                  <c:v>34.291933685903373</c:v>
                </c:pt>
                <c:pt idx="16">
                  <c:v>32.631121304977441</c:v>
                </c:pt>
                <c:pt idx="17">
                  <c:v>32.005184134787513</c:v>
                </c:pt>
                <c:pt idx="18">
                  <c:v>30.072963563900828</c:v>
                </c:pt>
                <c:pt idx="19">
                  <c:v>29.465830611407853</c:v>
                </c:pt>
                <c:pt idx="20">
                  <c:v>26.516280935050929</c:v>
                </c:pt>
                <c:pt idx="21">
                  <c:v>24.171109114204953</c:v>
                </c:pt>
                <c:pt idx="22">
                  <c:v>21.245489316604264</c:v>
                </c:pt>
                <c:pt idx="23">
                  <c:v>20.388914148943627</c:v>
                </c:pt>
                <c:pt idx="24">
                  <c:v>17.513909917904925</c:v>
                </c:pt>
                <c:pt idx="25">
                  <c:v>13.821279738657353</c:v>
                </c:pt>
                <c:pt idx="26">
                  <c:v>11.234651920837052</c:v>
                </c:pt>
                <c:pt idx="27">
                  <c:v>10.334853277821409</c:v>
                </c:pt>
                <c:pt idx="28">
                  <c:v>9.4343833440868252</c:v>
                </c:pt>
                <c:pt idx="29">
                  <c:v>7.4855157494996547</c:v>
                </c:pt>
                <c:pt idx="30">
                  <c:v>6.5439958452015503</c:v>
                </c:pt>
                <c:pt idx="31">
                  <c:v>3.8678944686549244</c:v>
                </c:pt>
                <c:pt idx="32">
                  <c:v>1.9183096914701281</c:v>
                </c:pt>
                <c:pt idx="33">
                  <c:v>1.4198434138319129</c:v>
                </c:pt>
                <c:pt idx="34">
                  <c:v>1.0314027308147615</c:v>
                </c:pt>
                <c:pt idx="35">
                  <c:v>-1.8771285522490189E-2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2E49-412F-AD65-564F5F877866}"/>
            </c:ext>
          </c:extLst>
        </c:ser>
        <c:ser>
          <c:idx val="28"/>
          <c:order val="28"/>
          <c:tx>
            <c:strRef>
              <c:f>'Data Gráfico Energìa'!$B$35</c:f>
              <c:strCache>
                <c:ptCount val="1"/>
              </c:strCache>
            </c:strRef>
          </c:tx>
          <c:spPr>
            <a:ln w="12700"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dLbls>
            <c:dLbl>
              <c:idx val="35"/>
              <c:layout>
                <c:manualLayout>
                  <c:x val="-7.385308771618564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2E49-412F-AD65-564F5F8778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'Data Gráfico Energìa'!$AB$35:$BK$35</c:f>
              <c:numCache>
                <c:formatCode>0</c:formatCode>
                <c:ptCount val="36"/>
                <c:pt idx="0">
                  <c:v>108.07852262245352</c:v>
                </c:pt>
                <c:pt idx="1">
                  <c:v>111.20313112552829</c:v>
                </c:pt>
                <c:pt idx="2">
                  <c:v>107.94557564191591</c:v>
                </c:pt>
                <c:pt idx="3">
                  <c:v>108.34559119515279</c:v>
                </c:pt>
                <c:pt idx="4">
                  <c:v>106.27967725392091</c:v>
                </c:pt>
                <c:pt idx="5">
                  <c:v>103.19910434277811</c:v>
                </c:pt>
                <c:pt idx="6">
                  <c:v>95.990982256850032</c:v>
                </c:pt>
                <c:pt idx="7">
                  <c:v>96.793683535915534</c:v>
                </c:pt>
                <c:pt idx="8">
                  <c:v>97.319756906510548</c:v>
                </c:pt>
                <c:pt idx="9">
                  <c:v>95.352964527246584</c:v>
                </c:pt>
                <c:pt idx="10">
                  <c:v>96.365361330123278</c:v>
                </c:pt>
                <c:pt idx="11">
                  <c:v>95.984548074867234</c:v>
                </c:pt>
                <c:pt idx="12">
                  <c:v>97.494543665474311</c:v>
                </c:pt>
                <c:pt idx="13">
                  <c:v>99.983154180883943</c:v>
                </c:pt>
                <c:pt idx="14">
                  <c:v>98.529326680998651</c:v>
                </c:pt>
                <c:pt idx="15">
                  <c:v>95.763147750222387</c:v>
                </c:pt>
                <c:pt idx="16">
                  <c:v>93.390478876935987</c:v>
                </c:pt>
                <c:pt idx="17">
                  <c:v>92.428436188707366</c:v>
                </c:pt>
                <c:pt idx="18">
                  <c:v>89.647175063027092</c:v>
                </c:pt>
                <c:pt idx="19">
                  <c:v>89.356258513617973</c:v>
                </c:pt>
                <c:pt idx="20">
                  <c:v>86.696373721127301</c:v>
                </c:pt>
                <c:pt idx="21">
                  <c:v>85.535518611564299</c:v>
                </c:pt>
                <c:pt idx="22">
                  <c:v>83.809759692264521</c:v>
                </c:pt>
                <c:pt idx="23">
                  <c:v>83.344913306612426</c:v>
                </c:pt>
                <c:pt idx="24">
                  <c:v>81.013694581071064</c:v>
                </c:pt>
                <c:pt idx="25">
                  <c:v>77.472209886343649</c:v>
                </c:pt>
                <c:pt idx="26">
                  <c:v>74.826294900854606</c:v>
                </c:pt>
                <c:pt idx="27">
                  <c:v>74.523332665731132</c:v>
                </c:pt>
                <c:pt idx="28">
                  <c:v>72.514179039471216</c:v>
                </c:pt>
                <c:pt idx="29">
                  <c:v>71.330259485664826</c:v>
                </c:pt>
                <c:pt idx="30">
                  <c:v>70.762583038739209</c:v>
                </c:pt>
                <c:pt idx="31">
                  <c:v>68.639358922674802</c:v>
                </c:pt>
                <c:pt idx="32">
                  <c:v>67.16477421208387</c:v>
                </c:pt>
                <c:pt idx="33">
                  <c:v>66.492151667933044</c:v>
                </c:pt>
                <c:pt idx="34">
                  <c:v>66.331402730814759</c:v>
                </c:pt>
                <c:pt idx="35">
                  <c:v>64.972278563335806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2E49-412F-AD65-564F5F877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280512"/>
        <c:axId val="74739648"/>
      </c:lineChart>
      <c:catAx>
        <c:axId val="8928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  <a:tailEnd type="triangle"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s-CL"/>
          </a:p>
        </c:txPr>
        <c:crossAx val="74739648"/>
        <c:crossesAt val="0"/>
        <c:auto val="1"/>
        <c:lblAlgn val="ctr"/>
        <c:lblOffset val="100"/>
        <c:tickLblSkip val="5"/>
        <c:tickMarkSkip val="5"/>
        <c:noMultiLvlLbl val="1"/>
      </c:catAx>
      <c:valAx>
        <c:axId val="74739648"/>
        <c:scaling>
          <c:orientation val="minMax"/>
          <c:max val="140"/>
          <c:min val="0"/>
        </c:scaling>
        <c:delete val="0"/>
        <c:axPos val="l"/>
        <c:title>
          <c:tx>
            <c:rich>
              <a:bodyPr rot="0"/>
              <a:lstStyle/>
              <a:p>
                <a:pPr>
                  <a:defRPr b="1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s-CL" b="1">
                    <a:solidFill>
                      <a:schemeClr val="bg1">
                        <a:lumMod val="50000"/>
                      </a:schemeClr>
                    </a:solidFill>
                  </a:rPr>
                  <a:t>MM tCO2</a:t>
                </a:r>
                <a:r>
                  <a:rPr lang="es-CL" b="1" baseline="-25000">
                    <a:solidFill>
                      <a:schemeClr val="bg1">
                        <a:lumMod val="50000"/>
                      </a:schemeClr>
                    </a:solidFill>
                  </a:rPr>
                  <a:t>e</a:t>
                </a:r>
              </a:p>
            </c:rich>
          </c:tx>
          <c:layout>
            <c:manualLayout>
              <c:xMode val="edge"/>
              <c:yMode val="edge"/>
              <c:x val="5.6093455441757188E-4"/>
              <c:y val="1.209589932740291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  <a:headEnd type="none"/>
            <a:tailEnd type="triangle"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es-CL"/>
          </a:p>
        </c:txPr>
        <c:crossAx val="89280512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bg1">
              <a:lumMod val="50000"/>
            </a:schemeClr>
          </a:solidFill>
        </a:defRPr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077498543585715E-2"/>
          <c:y val="0.12202761921155408"/>
          <c:w val="0.91884535268725254"/>
          <c:h val="0.81584793790396537"/>
        </c:manualLayout>
      </c:layout>
      <c:areaChart>
        <c:grouping val="stacked"/>
        <c:varyColors val="0"/>
        <c:ser>
          <c:idx val="1"/>
          <c:order val="0"/>
          <c:tx>
            <c:strRef>
              <c:f>'Data ordenado'!$C$2</c:f>
              <c:strCache>
                <c:ptCount val="1"/>
                <c:pt idx="0">
                  <c:v>Generación Distribuida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ordenado'!$C$3:$C$117</c:f>
              <c:numCache>
                <c:formatCode>_-"$"* #,##0_-;\-"$"* #,##0_-;_-"$"* "-"??_-;_-@_-</c:formatCode>
                <c:ptCount val="115"/>
                <c:pt idx="1">
                  <c:v>-384.77787042912655</c:v>
                </c:pt>
                <c:pt idx="2">
                  <c:v>-384.77787042912655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AB-4C4F-9A4B-F77F4BD6D711}"/>
            </c:ext>
          </c:extLst>
        </c:ser>
        <c:ser>
          <c:idx val="2"/>
          <c:order val="1"/>
          <c:tx>
            <c:strRef>
              <c:f>'Data ordenado'!$D$2</c:f>
              <c:strCache>
                <c:ptCount val="1"/>
                <c:pt idx="0">
                  <c:v>Cambio modal transporte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ordenado'!$D$3:$D$117</c:f>
              <c:numCache>
                <c:formatCode>General</c:formatCode>
                <c:ptCount val="115"/>
                <c:pt idx="4" formatCode="_-&quot;$&quot;* #,##0_-;\-&quot;$&quot;* #,##0_-;_-&quot;$&quot;* &quot;-&quot;??_-;_-@_-">
                  <c:v>-207.52844929272553</c:v>
                </c:pt>
                <c:pt idx="5" formatCode="_(* #,##0_);_(* \(#,##0\);_(* &quot;-&quot;_);_(@_)">
                  <c:v>-207.52844929272553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AB-4C4F-9A4B-F77F4BD6D711}"/>
            </c:ext>
          </c:extLst>
        </c:ser>
        <c:ser>
          <c:idx val="3"/>
          <c:order val="2"/>
          <c:tx>
            <c:strRef>
              <c:f>'Data ordenado'!$E$2</c:f>
              <c:strCache>
                <c:ptCount val="1"/>
                <c:pt idx="0">
                  <c:v>Electromovilidad - taxis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ordenado'!$E$3:$E$117</c:f>
              <c:numCache>
                <c:formatCode>General</c:formatCode>
                <c:ptCount val="115"/>
                <c:pt idx="7" formatCode="_(* #,##0_);_(* \(#,##0\);_(* &quot;-&quot;_);_(@_)">
                  <c:v>-152.46639841934135</c:v>
                </c:pt>
                <c:pt idx="8" formatCode="_(* #,##0_);_(* \(#,##0\);_(* &quot;-&quot;_);_(@_)">
                  <c:v>-152.46639841934135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AB-4C4F-9A4B-F77F4BD6D711}"/>
            </c:ext>
          </c:extLst>
        </c:ser>
        <c:ser>
          <c:idx val="4"/>
          <c:order val="3"/>
          <c:tx>
            <c:strRef>
              <c:f>'Data ordenado'!$F$2</c:f>
              <c:strCache>
                <c:ptCount val="1"/>
                <c:pt idx="0">
                  <c:v>Ley de Eficiencia Energética SGE 2,5%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ordenado'!$F$3:$F$117</c:f>
              <c:numCache>
                <c:formatCode>General</c:formatCode>
                <c:ptCount val="115"/>
                <c:pt idx="10" formatCode="_(* #,##0_);_(* \(#,##0\);_(* &quot;-&quot;_);_(@_)">
                  <c:v>-144.56659914628733</c:v>
                </c:pt>
                <c:pt idx="11" formatCode="_(* #,##0_);_(* \(#,##0\);_(* &quot;-&quot;_);_(@_)">
                  <c:v>-144.56659914628733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AB-4C4F-9A4B-F77F4BD6D711}"/>
            </c:ext>
          </c:extLst>
        </c:ser>
        <c:ser>
          <c:idx val="5"/>
          <c:order val="4"/>
          <c:tx>
            <c:strRef>
              <c:f>'Data ordenado'!$G$2</c:f>
              <c:strCache>
                <c:ptCount val="1"/>
                <c:pt idx="0">
                  <c:v>Electrificación motriz - resto minerìa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ordenado'!$G$3:$G$117</c:f>
              <c:numCache>
                <c:formatCode>General</c:formatCode>
                <c:ptCount val="115"/>
                <c:pt idx="13" formatCode="_(* #,##0_);_(* \(#,##0\);_(* &quot;-&quot;_);_(@_)">
                  <c:v>-114.07361116284072</c:v>
                </c:pt>
                <c:pt idx="14" formatCode="_(* #,##0_);_(* \(#,##0\);_(* &quot;-&quot;_);_(@_)">
                  <c:v>-114.07361116284072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AB-4C4F-9A4B-F77F4BD6D711}"/>
            </c:ext>
          </c:extLst>
        </c:ser>
        <c:ser>
          <c:idx val="6"/>
          <c:order val="5"/>
          <c:tx>
            <c:strRef>
              <c:f>'Data ordenado'!$H$2</c:f>
              <c:strCache>
                <c:ptCount val="1"/>
                <c:pt idx="0">
                  <c:v>MEPS Motores hasta 100HP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ordenado'!$H$3:$H$117</c:f>
              <c:numCache>
                <c:formatCode>General</c:formatCode>
                <c:ptCount val="115"/>
                <c:pt idx="16" formatCode="_(* #,##0_);_(* \(#,##0\);_(* &quot;-&quot;_);_(@_)">
                  <c:v>-111.4515743301762</c:v>
                </c:pt>
                <c:pt idx="17" formatCode="_(* #,##0_);_(* \(#,##0\);_(* &quot;-&quot;_);_(@_)">
                  <c:v>-111.4515743301762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AB-4C4F-9A4B-F77F4BD6D711}"/>
            </c:ext>
          </c:extLst>
        </c:ser>
        <c:ser>
          <c:idx val="7"/>
          <c:order val="6"/>
          <c:tx>
            <c:strRef>
              <c:f>'Data ordenado'!$I$2</c:f>
              <c:strCache>
                <c:ptCount val="1"/>
                <c:pt idx="0">
                  <c:v>Electrificación motriz - industria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ordenado'!$I$3:$I$117</c:f>
              <c:numCache>
                <c:formatCode>General</c:formatCode>
                <c:ptCount val="115"/>
                <c:pt idx="19" formatCode="_(* #,##0_);_(* \(#,##0\);_(* &quot;-&quot;_);_(@_)">
                  <c:v>-88.107243847911235</c:v>
                </c:pt>
                <c:pt idx="20" formatCode="_(* #,##0_);_(* \(#,##0\);_(* &quot;-&quot;_);_(@_)">
                  <c:v>-88.107243847911235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AB-4C4F-9A4B-F77F4BD6D711}"/>
            </c:ext>
          </c:extLst>
        </c:ser>
        <c:ser>
          <c:idx val="8"/>
          <c:order val="7"/>
          <c:tx>
            <c:strRef>
              <c:f>'Data ordenado'!$J$2</c:f>
              <c:strCache>
                <c:ptCount val="1"/>
                <c:pt idx="0">
                  <c:v>Calefacciòn elèctrica residencial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ordenado'!$J$3:$J$117</c:f>
              <c:numCache>
                <c:formatCode>General</c:formatCode>
                <c:ptCount val="115"/>
                <c:pt idx="22" formatCode="_(* #,##0_);_(* \(#,##0\);_(* &quot;-&quot;_);_(@_)">
                  <c:v>-81.680158742688519</c:v>
                </c:pt>
                <c:pt idx="23" formatCode="_(* #,##0_);_(* \(#,##0\);_(* &quot;-&quot;_);_(@_)">
                  <c:v>-81.680158742688519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CAB-4C4F-9A4B-F77F4BD6D711}"/>
            </c:ext>
          </c:extLst>
        </c:ser>
        <c:ser>
          <c:idx val="9"/>
          <c:order val="8"/>
          <c:tx>
            <c:strRef>
              <c:f>'Data ordenado'!$K$2</c:f>
              <c:strCache>
                <c:ptCount val="1"/>
                <c:pt idx="0">
                  <c:v>SST Industria y minerìa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ordenado'!$K$3:$K$117</c:f>
              <c:numCache>
                <c:formatCode>General</c:formatCode>
                <c:ptCount val="115"/>
                <c:pt idx="25" formatCode="_(* #,##0_);_(* \(#,##0\);_(* &quot;-&quot;_);_(@_)">
                  <c:v>-69.812783590975812</c:v>
                </c:pt>
                <c:pt idx="26" formatCode="_(* #,##0_);_(* \(#,##0\);_(* &quot;-&quot;_);_(@_)">
                  <c:v>-69.812783590975812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AB-4C4F-9A4B-F77F4BD6D711}"/>
            </c:ext>
          </c:extLst>
        </c:ser>
        <c:ser>
          <c:idx val="10"/>
          <c:order val="9"/>
          <c:tx>
            <c:strRef>
              <c:f>'Data ordenado'!$L$2</c:f>
              <c:strCache>
                <c:ptCount val="1"/>
                <c:pt idx="0">
                  <c:v>Electromovilidad - particular mediano 58%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ordenado'!$L$3:$L$117</c:f>
              <c:numCache>
                <c:formatCode>General</c:formatCode>
                <c:ptCount val="115"/>
                <c:pt idx="28" formatCode="_(* #,##0_);_(* \(#,##0\);_(* &quot;-&quot;_);_(@_)">
                  <c:v>-65.753078096951143</c:v>
                </c:pt>
                <c:pt idx="29" formatCode="_(* #,##0_);_(* \(#,##0\);_(* &quot;-&quot;_);_(@_)">
                  <c:v>-65.753078096951143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CAB-4C4F-9A4B-F77F4BD6D711}"/>
            </c:ext>
          </c:extLst>
        </c:ser>
        <c:ser>
          <c:idx val="11"/>
          <c:order val="10"/>
          <c:tx>
            <c:strRef>
              <c:f>'Data ordenado'!$M$2</c:f>
              <c:strCache>
                <c:ptCount val="1"/>
                <c:pt idx="0">
                  <c:v>SST Residencial y pùblico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ordenado'!$M$3:$M$117</c:f>
              <c:numCache>
                <c:formatCode>General</c:formatCode>
                <c:ptCount val="115"/>
                <c:pt idx="31" formatCode="_(* #,##0_);_(* \(#,##0\);_(* &quot;-&quot;_);_(@_)">
                  <c:v>-65.122327908986918</c:v>
                </c:pt>
                <c:pt idx="32" formatCode="_(* #,##0_);_(* \(#,##0\);_(* &quot;-&quot;_);_(@_)">
                  <c:v>-65.122327908986918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AB-4C4F-9A4B-F77F4BD6D711}"/>
            </c:ext>
          </c:extLst>
        </c:ser>
        <c:ser>
          <c:idx val="12"/>
          <c:order val="11"/>
          <c:tx>
            <c:strRef>
              <c:f>'Data ordenado'!$N$2</c:f>
              <c:strCache>
                <c:ptCount val="1"/>
                <c:pt idx="0">
                  <c:v>Calef eléctrica público comercial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ordenado'!$N$3:$N$117</c:f>
              <c:numCache>
                <c:formatCode>General</c:formatCode>
                <c:ptCount val="115"/>
                <c:pt idx="34" formatCode="_(* #,##0_);_(* \(#,##0\);_(* &quot;-&quot;_);_(@_)">
                  <c:v>-57.815390782702067</c:v>
                </c:pt>
                <c:pt idx="35" formatCode="_(* #,##0_);_(* \(#,##0\);_(* &quot;-&quot;_);_(@_)">
                  <c:v>-57.815390782702067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CAB-4C4F-9A4B-F77F4BD6D711}"/>
            </c:ext>
          </c:extLst>
        </c:ser>
        <c:ser>
          <c:idx val="13"/>
          <c:order val="12"/>
          <c:tx>
            <c:strRef>
              <c:f>'Data ordenado'!$O$2</c:f>
              <c:strCache>
                <c:ptCount val="1"/>
                <c:pt idx="0">
                  <c:v>Electrificación motriz - minerìa cobre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ordenado'!$O$3:$O$117</c:f>
              <c:numCache>
                <c:formatCode>General</c:formatCode>
                <c:ptCount val="115"/>
                <c:pt idx="37" formatCode="_(* #,##0_);_(* \(#,##0\);_(* &quot;-&quot;_);_(@_)">
                  <c:v>-52.094069614600926</c:v>
                </c:pt>
                <c:pt idx="38" formatCode="_(* #,##0_);_(* \(#,##0\);_(* &quot;-&quot;_);_(@_)">
                  <c:v>-52.094069614600926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CAB-4C4F-9A4B-F77F4BD6D711}"/>
            </c:ext>
          </c:extLst>
        </c:ser>
        <c:ser>
          <c:idx val="14"/>
          <c:order val="13"/>
          <c:tx>
            <c:strRef>
              <c:f>'Data ordenado'!$P$2</c:f>
              <c:strCache>
                <c:ptCount val="1"/>
                <c:pt idx="0">
                  <c:v>Hidrógeno Verde - Motriz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ordenado'!$P$3:$P$117</c:f>
              <c:numCache>
                <c:formatCode>General</c:formatCode>
                <c:ptCount val="115"/>
                <c:pt idx="40" formatCode="_(* #,##0_);_(* \(#,##0\);_(* &quot;-&quot;_);_(@_)">
                  <c:v>-51.717853931399127</c:v>
                </c:pt>
                <c:pt idx="41" formatCode="_(* #,##0_);_(* \(#,##0\);_(* &quot;-&quot;_);_(@_)">
                  <c:v>-51.717853931399127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CAB-4C4F-9A4B-F77F4BD6D711}"/>
            </c:ext>
          </c:extLst>
        </c:ser>
        <c:ser>
          <c:idx val="15"/>
          <c:order val="14"/>
          <c:tx>
            <c:strRef>
              <c:f>'Data ordenado'!$Q$2</c:f>
              <c:strCache>
                <c:ptCount val="1"/>
                <c:pt idx="0">
                  <c:v>Hidrógeno Verde - Carga 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ordenado'!$Q$3:$Q$117</c:f>
              <c:numCache>
                <c:formatCode>General</c:formatCode>
                <c:ptCount val="115"/>
                <c:pt idx="43" formatCode="_(* #,##0_);_(* \(#,##0\);_(* &quot;-&quot;_);_(@_)">
                  <c:v>-49.76261826026186</c:v>
                </c:pt>
                <c:pt idx="44" formatCode="_(* #,##0_);_(* \(#,##0\);_(* &quot;-&quot;_);_(@_)">
                  <c:v>-49.76261826026186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CAB-4C4F-9A4B-F77F4BD6D711}"/>
            </c:ext>
          </c:extLst>
        </c:ser>
        <c:ser>
          <c:idx val="16"/>
          <c:order val="15"/>
          <c:tx>
            <c:strRef>
              <c:f>'Data ordenado'!$R$2</c:f>
              <c:strCache>
                <c:ptCount val="1"/>
                <c:pt idx="0">
                  <c:v>Calificación energética viviendas existentes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ordenado'!$R$3:$R$117</c:f>
              <c:numCache>
                <c:formatCode>General</c:formatCode>
                <c:ptCount val="115"/>
                <c:pt idx="46" formatCode="_(* #,##0_);_(* \(#,##0\);_(* &quot;-&quot;_);_(@_)">
                  <c:v>-41.597616167501464</c:v>
                </c:pt>
                <c:pt idx="47" formatCode="_(* #,##0_);_(* \(#,##0\);_(* &quot;-&quot;_);_(@_)">
                  <c:v>-41.597616167501464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CAB-4C4F-9A4B-F77F4BD6D711}"/>
            </c:ext>
          </c:extLst>
        </c:ser>
        <c:ser>
          <c:idx val="17"/>
          <c:order val="16"/>
          <c:tx>
            <c:strRef>
              <c:f>'Data ordenado'!$S$2</c:f>
              <c:strCache>
                <c:ptCount val="1"/>
                <c:pt idx="0">
                  <c:v>Electromovilidad - público Stgo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ordenado'!$S$3:$S$117</c:f>
              <c:numCache>
                <c:formatCode>General</c:formatCode>
                <c:ptCount val="115"/>
                <c:pt idx="49" formatCode="_(* #,##0_);_(* \(#,##0\);_(* &quot;-&quot;_);_(@_)">
                  <c:v>-37.624836699446867</c:v>
                </c:pt>
                <c:pt idx="50" formatCode="_(* #,##0_);_(* \(#,##0\);_(* &quot;-&quot;_);_(@_)">
                  <c:v>-37.624836699446867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CAB-4C4F-9A4B-F77F4BD6D711}"/>
            </c:ext>
          </c:extLst>
        </c:ser>
        <c:ser>
          <c:idx val="18"/>
          <c:order val="17"/>
          <c:tx>
            <c:strRef>
              <c:f>'Data ordenado'!$T$2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ordenado'!$T$3:$T$117</c:f>
              <c:numCache>
                <c:formatCode>General</c:formatCode>
                <c:ptCount val="115"/>
                <c:pt idx="52" formatCode="_(* #,##0_);_(* \(#,##0\);_(* &quot;-&quot;_);_(@_)">
                  <c:v>0</c:v>
                </c:pt>
                <c:pt idx="53" formatCode="_(* #,##0_);_(* \(#,##0\);_(* &quot;-&quot;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CAB-4C4F-9A4B-F77F4BD6D711}"/>
            </c:ext>
          </c:extLst>
        </c:ser>
        <c:ser>
          <c:idx val="19"/>
          <c:order val="18"/>
          <c:tx>
            <c:strRef>
              <c:f>'Data ordenado'!$U$2</c:f>
              <c:strCache>
                <c:ptCount val="1"/>
                <c:pt idx="0">
                  <c:v>Electrificación motriz - comercial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ordenado'!$U$3:$U$117</c:f>
              <c:numCache>
                <c:formatCode>General</c:formatCode>
                <c:ptCount val="115"/>
                <c:pt idx="55" formatCode="_(* #,##0_);_(* \(#,##0\);_(* &quot;-&quot;_);_(@_)">
                  <c:v>-32.090865164895604</c:v>
                </c:pt>
                <c:pt idx="56" formatCode="_(* #,##0_);_(* \(#,##0\);_(* &quot;-&quot;_);_(@_)">
                  <c:v>-32.090865164895604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CAB-4C4F-9A4B-F77F4BD6D711}"/>
            </c:ext>
          </c:extLst>
        </c:ser>
        <c:ser>
          <c:idx val="20"/>
          <c:order val="19"/>
          <c:tx>
            <c:strRef>
              <c:f>'Data ordenado'!$V$2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ordenado'!$V$3:$V$117</c:f>
              <c:numCache>
                <c:formatCode>General</c:formatCode>
                <c:ptCount val="115"/>
                <c:pt idx="58" formatCode="_(* #,##0_);_(* \(#,##0\);_(* &quot;-&quot;_);_(@_)">
                  <c:v>0</c:v>
                </c:pt>
                <c:pt idx="59" formatCode="_(* #,##0_);_(* \(#,##0\);_(* &quot;-&quot;_);_(@_)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CAB-4C4F-9A4B-F77F4BD6D711}"/>
            </c:ext>
          </c:extLst>
        </c:ser>
        <c:ser>
          <c:idx val="21"/>
          <c:order val="20"/>
          <c:tx>
            <c:strRef>
              <c:f>'Data ordenado'!$W$2</c:f>
              <c:strCache>
                <c:ptCount val="1"/>
                <c:pt idx="0">
                  <c:v>Calefacción distrital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ordenado'!$W$3:$W$117</c:f>
              <c:numCache>
                <c:formatCode>General</c:formatCode>
                <c:ptCount val="115"/>
                <c:pt idx="61" formatCode="_(* #,##0_);_(* \(#,##0\);_(* &quot;-&quot;_);_(@_)">
                  <c:v>315</c:v>
                </c:pt>
                <c:pt idx="62" formatCode="_(* #,##0_);_(* \(#,##0\);_(* &quot;-&quot;_);_(@_)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CAB-4C4F-9A4B-F77F4BD6D711}"/>
            </c:ext>
          </c:extLst>
        </c:ser>
        <c:ser>
          <c:idx val="22"/>
          <c:order val="21"/>
          <c:tx>
            <c:strRef>
              <c:f>'Data ordenado'!$X$2</c:f>
              <c:strCache>
                <c:ptCount val="1"/>
                <c:pt idx="0">
                  <c:v>Geotermia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ordenado'!$X$3:$X$117</c:f>
              <c:numCache>
                <c:formatCode>General</c:formatCode>
                <c:ptCount val="115"/>
                <c:pt idx="64" formatCode="_(* #,##0_);_(* \(#,##0\);_(* &quot;-&quot;_);_(@_)">
                  <c:v>-16.946802775413754</c:v>
                </c:pt>
                <c:pt idx="65">
                  <c:v>-16.946802775413754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CAB-4C4F-9A4B-F77F4BD6D711}"/>
            </c:ext>
          </c:extLst>
        </c:ser>
        <c:ser>
          <c:idx val="23"/>
          <c:order val="22"/>
          <c:tx>
            <c:strRef>
              <c:f>'Data ordenado'!$Y$2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ordenado'!$Y$3:$Y$117</c:f>
              <c:numCache>
                <c:formatCode>General</c:formatCode>
                <c:ptCount val="115"/>
                <c:pt idx="67" formatCode="_-&quot;$&quot;* #,##0_-;\-&quot;$&quot;* #,##0_-;_-&quot;$&quot;* &quot;-&quot;??_-;_-@_-">
                  <c:v>0</c:v>
                </c:pt>
                <c:pt idx="68" formatCode="_-&quot;$&quot;* #,##0_-;\-&quot;$&quot;* #,##0_-;_-&quot;$&quot;* &quot;-&quot;??_-;_-@_-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CAB-4C4F-9A4B-F77F4BD6D711}"/>
            </c:ext>
          </c:extLst>
        </c:ser>
        <c:ser>
          <c:idx val="24"/>
          <c:order val="23"/>
          <c:tx>
            <c:strRef>
              <c:f>'Data ordenado'!$Z$2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ordenado'!$Z$3:$Z$117</c:f>
              <c:numCache>
                <c:formatCode>General</c:formatCode>
                <c:ptCount val="115"/>
                <c:pt idx="70" formatCode="_-&quot;$&quot;* #,##0_-;\-&quot;$&quot;* #,##0_-;_-&quot;$&quot;* &quot;-&quot;??_-;_-@_-">
                  <c:v>0</c:v>
                </c:pt>
                <c:pt idx="71" formatCode="_-&quot;$&quot;* #,##0_-;\-&quot;$&quot;* #,##0_-;_-&quot;$&quot;* &quot;-&quot;??_-;_-@_-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5CAB-4C4F-9A4B-F77F4BD6D711}"/>
            </c:ext>
          </c:extLst>
        </c:ser>
        <c:ser>
          <c:idx val="25"/>
          <c:order val="24"/>
          <c:tx>
            <c:strRef>
              <c:f>'Data ordenado'!$AA$2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ordenado'!$AA$3:$AA$117</c:f>
              <c:numCache>
                <c:formatCode>General</c:formatCode>
                <c:ptCount val="115"/>
                <c:pt idx="73" formatCode="0.0">
                  <c:v>0</c:v>
                </c:pt>
                <c:pt idx="74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CAB-4C4F-9A4B-F77F4BD6D711}"/>
            </c:ext>
          </c:extLst>
        </c:ser>
        <c:ser>
          <c:idx val="26"/>
          <c:order val="25"/>
          <c:tx>
            <c:strRef>
              <c:f>'Data ordenado'!$AB$2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ordenado'!$AB$3:$AB$117</c:f>
              <c:numCache>
                <c:formatCode>General</c:formatCode>
                <c:ptCount val="115"/>
                <c:pt idx="76">
                  <c:v>0</c:v>
                </c:pt>
                <c:pt idx="7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5CAB-4C4F-9A4B-F77F4BD6D711}"/>
            </c:ext>
          </c:extLst>
        </c:ser>
        <c:ser>
          <c:idx val="27"/>
          <c:order val="26"/>
          <c:tx>
            <c:strRef>
              <c:f>'Data ordenado'!$AC$2</c:f>
              <c:strCache>
                <c:ptCount val="1"/>
                <c:pt idx="0">
                  <c:v>Generación biogás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ordenado'!$AC$3:$AC$117</c:f>
              <c:numCache>
                <c:formatCode>General</c:formatCode>
                <c:ptCount val="115"/>
                <c:pt idx="79">
                  <c:v>0.48574917258481454</c:v>
                </c:pt>
                <c:pt idx="80">
                  <c:v>0.48574917258481454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5CAB-4C4F-9A4B-F77F4BD6D711}"/>
            </c:ext>
          </c:extLst>
        </c:ser>
        <c:ser>
          <c:idx val="28"/>
          <c:order val="27"/>
          <c:tx>
            <c:strRef>
              <c:f>'Data ordenado'!$AD$2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ordenado'!$AD$3:$AD$117</c:f>
              <c:numCache>
                <c:formatCode>General</c:formatCode>
                <c:ptCount val="115"/>
                <c:pt idx="82">
                  <c:v>0</c:v>
                </c:pt>
                <c:pt idx="8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5CAB-4C4F-9A4B-F77F4BD6D711}"/>
            </c:ext>
          </c:extLst>
        </c:ser>
        <c:ser>
          <c:idx val="29"/>
          <c:order val="28"/>
          <c:tx>
            <c:strRef>
              <c:f>'Data ordenado'!$AE$2</c:f>
              <c:strCache>
                <c:ptCount val="1"/>
                <c:pt idx="0">
                  <c:v>Retiro de centrales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ordenado'!$AE$3:$AE$117</c:f>
              <c:numCache>
                <c:formatCode>General</c:formatCode>
                <c:ptCount val="115"/>
                <c:pt idx="85">
                  <c:v>8.0637459751599234</c:v>
                </c:pt>
                <c:pt idx="86">
                  <c:v>8.0637459751599234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5CAB-4C4F-9A4B-F77F4BD6D711}"/>
            </c:ext>
          </c:extLst>
        </c:ser>
        <c:ser>
          <c:idx val="30"/>
          <c:order val="29"/>
          <c:tx>
            <c:strRef>
              <c:f>'Data ordenado'!$AF$2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ordenado'!$AF$3:$AF$117</c:f>
              <c:numCache>
                <c:formatCode>General</c:formatCode>
                <c:ptCount val="115"/>
                <c:pt idx="88">
                  <c:v>0</c:v>
                </c:pt>
                <c:pt idx="8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CAB-4C4F-9A4B-F77F4BD6D711}"/>
            </c:ext>
          </c:extLst>
        </c:ser>
        <c:ser>
          <c:idx val="31"/>
          <c:order val="30"/>
          <c:tx>
            <c:strRef>
              <c:f>'Data ordenado'!$AG$2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ordenado'!$AG$3:$AG$117</c:f>
              <c:numCache>
                <c:formatCode>General</c:formatCode>
                <c:ptCount val="115"/>
                <c:pt idx="91">
                  <c:v>0</c:v>
                </c:pt>
                <c:pt idx="9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5CAB-4C4F-9A4B-F77F4BD6D711}"/>
            </c:ext>
          </c:extLst>
        </c:ser>
        <c:ser>
          <c:idx val="32"/>
          <c:order val="31"/>
          <c:tx>
            <c:strRef>
              <c:f>'Data ordenado'!$AH$2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ordenado'!$AH$3:$AH$117</c:f>
              <c:numCache>
                <c:formatCode>General</c:formatCode>
                <c:ptCount val="115"/>
                <c:pt idx="94">
                  <c:v>0</c:v>
                </c:pt>
                <c:pt idx="9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5CAB-4C4F-9A4B-F77F4BD6D711}"/>
            </c:ext>
          </c:extLst>
        </c:ser>
        <c:ser>
          <c:idx val="33"/>
          <c:order val="32"/>
          <c:tx>
            <c:strRef>
              <c:f>'Data ordenado'!$AI$2</c:f>
              <c:strCache>
                <c:ptCount val="1"/>
                <c:pt idx="0">
                  <c:v>Electrificación térmica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ordenado'!$AI$3:$AI$117</c:f>
              <c:numCache>
                <c:formatCode>General</c:formatCode>
                <c:ptCount val="115"/>
                <c:pt idx="97">
                  <c:v>75.29134054961888</c:v>
                </c:pt>
                <c:pt idx="98">
                  <c:v>75.29134054961888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CAB-4C4F-9A4B-F77F4BD6D711}"/>
            </c:ext>
          </c:extLst>
        </c:ser>
        <c:ser>
          <c:idx val="34"/>
          <c:order val="33"/>
          <c:tx>
            <c:strRef>
              <c:f>'Data ordenado'!$AJ$2</c:f>
              <c:strCache>
                <c:ptCount val="1"/>
                <c:pt idx="0">
                  <c:v>RT Viviendas vulnerables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ordenado'!$AJ$3:$AJ$117</c:f>
              <c:numCache>
                <c:formatCode>General</c:formatCode>
                <c:ptCount val="115"/>
                <c:pt idx="100" formatCode="0.0">
                  <c:v>124.06562250447074</c:v>
                </c:pt>
                <c:pt idx="101" formatCode="0.0">
                  <c:v>124.06562250447074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5CAB-4C4F-9A4B-F77F4BD6D711}"/>
            </c:ext>
          </c:extLst>
        </c:ser>
        <c:ser>
          <c:idx val="35"/>
          <c:order val="34"/>
          <c:tx>
            <c:strRef>
              <c:f>'Data ordenado'!$AK$2</c:f>
              <c:strCache>
                <c:ptCount val="1"/>
                <c:pt idx="0">
                  <c:v>Electromovilidad - público regiones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ordenado'!$AK$3:$AK$117</c:f>
              <c:numCache>
                <c:formatCode>General</c:formatCode>
                <c:ptCount val="115"/>
                <c:pt idx="103">
                  <c:v>133.75427376373352</c:v>
                </c:pt>
                <c:pt idx="104">
                  <c:v>133.75427376373352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5CAB-4C4F-9A4B-F77F4BD6D711}"/>
            </c:ext>
          </c:extLst>
        </c:ser>
        <c:ser>
          <c:idx val="36"/>
          <c:order val="35"/>
          <c:tx>
            <c:strRef>
              <c:f>'Data ordenado'!$AL$2</c:f>
              <c:strCache>
                <c:ptCount val="1"/>
                <c:pt idx="0">
                  <c:v>Hidrógeno Verde - Gasoductos</c:v>
                </c:pt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ordenado'!$AL$3:$AL$117</c:f>
              <c:numCache>
                <c:formatCode>General</c:formatCode>
                <c:ptCount val="115"/>
                <c:pt idx="106">
                  <c:v>187.77046781394907</c:v>
                </c:pt>
                <c:pt idx="107">
                  <c:v>187.77046781394907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5CAB-4C4F-9A4B-F77F4BD6D711}"/>
            </c:ext>
          </c:extLst>
        </c:ser>
        <c:ser>
          <c:idx val="37"/>
          <c:order val="36"/>
          <c:tx>
            <c:strRef>
              <c:f>'Data ordenado'!$AM$2</c:f>
              <c:strCache>
                <c:ptCount val="1"/>
                <c:pt idx="0">
                  <c:v>MEPS nuevos</c:v>
                </c:pt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ordenado'!$AM$3:$AM$117</c:f>
              <c:numCache>
                <c:formatCode>General</c:formatCode>
                <c:ptCount val="115"/>
                <c:pt idx="109">
                  <c:v>292.18742665954034</c:v>
                </c:pt>
                <c:pt idx="110">
                  <c:v>292.18742665954034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5CAB-4C4F-9A4B-F77F4BD6D711}"/>
            </c:ext>
          </c:extLst>
        </c:ser>
        <c:ser>
          <c:idx val="38"/>
          <c:order val="37"/>
          <c:tx>
            <c:strRef>
              <c:f>'Data ordenado'!$AN$2</c:f>
              <c:strCache>
                <c:ptCount val="1"/>
                <c:pt idx="0">
                  <c:v>Electromovilidad - particular liviano 58%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'Data ordenado'!$B$3:$B$117</c:f>
              <c:numCache>
                <c:formatCode>0.00</c:formatCode>
                <c:ptCount val="115"/>
                <c:pt idx="1">
                  <c:v>0</c:v>
                </c:pt>
                <c:pt idx="2">
                  <c:v>0.22443902566733087</c:v>
                </c:pt>
                <c:pt idx="3">
                  <c:v>0.22443902566733087</c:v>
                </c:pt>
                <c:pt idx="4">
                  <c:v>0.22443902566733087</c:v>
                </c:pt>
                <c:pt idx="5">
                  <c:v>0.33170782566733087</c:v>
                </c:pt>
                <c:pt idx="6">
                  <c:v>0.33170782566733087</c:v>
                </c:pt>
                <c:pt idx="7">
                  <c:v>0.33170782566733087</c:v>
                </c:pt>
                <c:pt idx="8">
                  <c:v>1.8976833004029541</c:v>
                </c:pt>
                <c:pt idx="9">
                  <c:v>1.8976833004029541</c:v>
                </c:pt>
                <c:pt idx="10">
                  <c:v>1.8976833004029541</c:v>
                </c:pt>
                <c:pt idx="11">
                  <c:v>4.4223093027096558</c:v>
                </c:pt>
                <c:pt idx="12">
                  <c:v>4.4223093027096558</c:v>
                </c:pt>
                <c:pt idx="13">
                  <c:v>4.4223093027096558</c:v>
                </c:pt>
                <c:pt idx="14">
                  <c:v>5.9169756655369197</c:v>
                </c:pt>
                <c:pt idx="15">
                  <c:v>5.9169756655369197</c:v>
                </c:pt>
                <c:pt idx="16">
                  <c:v>5.9169756655369197</c:v>
                </c:pt>
                <c:pt idx="17">
                  <c:v>6.3169756655369254</c:v>
                </c:pt>
                <c:pt idx="18">
                  <c:v>6.3169756655369254</c:v>
                </c:pt>
                <c:pt idx="19">
                  <c:v>6.3169756655369254</c:v>
                </c:pt>
                <c:pt idx="20">
                  <c:v>8.1261242865532246</c:v>
                </c:pt>
                <c:pt idx="21">
                  <c:v>8.1261242865532246</c:v>
                </c:pt>
                <c:pt idx="22">
                  <c:v>8.1261242865532246</c:v>
                </c:pt>
                <c:pt idx="23">
                  <c:v>15.286750026901224</c:v>
                </c:pt>
                <c:pt idx="24">
                  <c:v>15.286750026901224</c:v>
                </c:pt>
                <c:pt idx="25">
                  <c:v>15.286750026901224</c:v>
                </c:pt>
                <c:pt idx="26">
                  <c:v>18.977488406901223</c:v>
                </c:pt>
                <c:pt idx="27">
                  <c:v>18.977488406901223</c:v>
                </c:pt>
                <c:pt idx="28">
                  <c:v>18.977488406901223</c:v>
                </c:pt>
                <c:pt idx="29">
                  <c:v>22.613888783297803</c:v>
                </c:pt>
                <c:pt idx="30">
                  <c:v>22.613888783297803</c:v>
                </c:pt>
                <c:pt idx="31">
                  <c:v>22.613888783297803</c:v>
                </c:pt>
                <c:pt idx="32">
                  <c:v>25.000251803297804</c:v>
                </c:pt>
                <c:pt idx="33">
                  <c:v>25.000251803297804</c:v>
                </c:pt>
                <c:pt idx="34">
                  <c:v>25.000251803297804</c:v>
                </c:pt>
                <c:pt idx="35">
                  <c:v>25.701773407297804</c:v>
                </c:pt>
                <c:pt idx="36">
                  <c:v>25.701773407297804</c:v>
                </c:pt>
                <c:pt idx="37">
                  <c:v>25.701773407297804</c:v>
                </c:pt>
                <c:pt idx="38">
                  <c:v>28.711699293483079</c:v>
                </c:pt>
                <c:pt idx="39">
                  <c:v>28.711699293483079</c:v>
                </c:pt>
                <c:pt idx="40" formatCode="0.0">
                  <c:v>28.711699293483079</c:v>
                </c:pt>
                <c:pt idx="41" formatCode="0.0">
                  <c:v>37.770697521211247</c:v>
                </c:pt>
                <c:pt idx="42" formatCode="0.0">
                  <c:v>37.770697521211247</c:v>
                </c:pt>
                <c:pt idx="43" formatCode="0.0">
                  <c:v>37.770697521211247</c:v>
                </c:pt>
                <c:pt idx="44" formatCode="0.0">
                  <c:v>43.843021100839749</c:v>
                </c:pt>
                <c:pt idx="45" formatCode="0.0">
                  <c:v>43.843021100839749</c:v>
                </c:pt>
                <c:pt idx="46" formatCode="0.0">
                  <c:v>43.843021100839749</c:v>
                </c:pt>
                <c:pt idx="47" formatCode="0.0">
                  <c:v>44.190348034960159</c:v>
                </c:pt>
                <c:pt idx="48" formatCode="0.0">
                  <c:v>44.190348034960159</c:v>
                </c:pt>
                <c:pt idx="49" formatCode="0.0">
                  <c:v>44.190348034960159</c:v>
                </c:pt>
                <c:pt idx="50" formatCode="0.0">
                  <c:v>45.331686584743956</c:v>
                </c:pt>
                <c:pt idx="51" formatCode="0.0">
                  <c:v>45.331686584743956</c:v>
                </c:pt>
                <c:pt idx="52" formatCode="0.0">
                  <c:v>45.331686584743956</c:v>
                </c:pt>
                <c:pt idx="53" formatCode="0.0">
                  <c:v>45.331686584743956</c:v>
                </c:pt>
                <c:pt idx="54" formatCode="0.0">
                  <c:v>45.331686584743956</c:v>
                </c:pt>
                <c:pt idx="55" formatCode="0.0">
                  <c:v>45.331686584743956</c:v>
                </c:pt>
                <c:pt idx="56" formatCode="0.0">
                  <c:v>47.657754748707994</c:v>
                </c:pt>
                <c:pt idx="57" formatCode="0.0">
                  <c:v>47.657754748707994</c:v>
                </c:pt>
                <c:pt idx="58" formatCode="0.0">
                  <c:v>47.657754748707994</c:v>
                </c:pt>
                <c:pt idx="59" formatCode="0.0">
                  <c:v>47.657754748707994</c:v>
                </c:pt>
                <c:pt idx="60" formatCode="0.0">
                  <c:v>47.657754748707994</c:v>
                </c:pt>
                <c:pt idx="61" formatCode="0.0">
                  <c:v>47.657754748707994</c:v>
                </c:pt>
                <c:pt idx="62" formatCode="0.0">
                  <c:v>47.663257346707994</c:v>
                </c:pt>
                <c:pt idx="63" formatCode="0.0">
                  <c:v>47.663257346707994</c:v>
                </c:pt>
                <c:pt idx="64" formatCode="0.0">
                  <c:v>47.663257346707994</c:v>
                </c:pt>
                <c:pt idx="65" formatCode="0.0">
                  <c:v>47.674548646707997</c:v>
                </c:pt>
                <c:pt idx="66" formatCode="0.0">
                  <c:v>47.674548646707997</c:v>
                </c:pt>
                <c:pt idx="67" formatCode="0.0">
                  <c:v>47.674548646707997</c:v>
                </c:pt>
                <c:pt idx="68" formatCode="0.0">
                  <c:v>47.674548646707997</c:v>
                </c:pt>
                <c:pt idx="69" formatCode="0.0">
                  <c:v>47.674548646707997</c:v>
                </c:pt>
                <c:pt idx="70" formatCode="0.000">
                  <c:v>47.674548646707997</c:v>
                </c:pt>
                <c:pt idx="71" formatCode="0.000">
                  <c:v>47.674548646707997</c:v>
                </c:pt>
                <c:pt idx="72" formatCode="0.000">
                  <c:v>47.674548646707997</c:v>
                </c:pt>
                <c:pt idx="73" formatCode="0.000">
                  <c:v>47.674548646707997</c:v>
                </c:pt>
                <c:pt idx="74" formatCode="0.000">
                  <c:v>47.674548646707997</c:v>
                </c:pt>
                <c:pt idx="75" formatCode="0.000">
                  <c:v>47.674548646707997</c:v>
                </c:pt>
                <c:pt idx="76" formatCode="0.000">
                  <c:v>47.674548646707997</c:v>
                </c:pt>
                <c:pt idx="77" formatCode="0.000">
                  <c:v>47.674548646707997</c:v>
                </c:pt>
                <c:pt idx="78" formatCode="0.000">
                  <c:v>47.674548646707997</c:v>
                </c:pt>
                <c:pt idx="79" formatCode="0.000">
                  <c:v>47.674548646707997</c:v>
                </c:pt>
                <c:pt idx="80" formatCode="0.000">
                  <c:v>48.358427059394309</c:v>
                </c:pt>
                <c:pt idx="81" formatCode="0.000">
                  <c:v>48.358427059394309</c:v>
                </c:pt>
                <c:pt idx="82" formatCode="0.000">
                  <c:v>48.358427059394309</c:v>
                </c:pt>
                <c:pt idx="83" formatCode="0.000">
                  <c:v>48.358427059394309</c:v>
                </c:pt>
                <c:pt idx="84" formatCode="0.000">
                  <c:v>48.358427059394309</c:v>
                </c:pt>
                <c:pt idx="85" formatCode="0.000">
                  <c:v>48.358427059394309</c:v>
                </c:pt>
                <c:pt idx="86" formatCode="0.000">
                  <c:v>55.901237720900149</c:v>
                </c:pt>
                <c:pt idx="87" formatCode="0.000">
                  <c:v>55.901237720900149</c:v>
                </c:pt>
                <c:pt idx="88" formatCode="0.000">
                  <c:v>55.901237720900149</c:v>
                </c:pt>
                <c:pt idx="89" formatCode="0.000">
                  <c:v>55.901237720900149</c:v>
                </c:pt>
                <c:pt idx="90" formatCode="0.000">
                  <c:v>55.901237720900149</c:v>
                </c:pt>
                <c:pt idx="91" formatCode="0.000">
                  <c:v>55.901237720900149</c:v>
                </c:pt>
                <c:pt idx="92" formatCode="0.000">
                  <c:v>55.901237720900149</c:v>
                </c:pt>
                <c:pt idx="93" formatCode="0.000">
                  <c:v>55.901237720900149</c:v>
                </c:pt>
                <c:pt idx="94" formatCode="0.000">
                  <c:v>55.901237720900149</c:v>
                </c:pt>
                <c:pt idx="95" formatCode="0.000">
                  <c:v>55.901237720900149</c:v>
                </c:pt>
                <c:pt idx="96" formatCode="0.000">
                  <c:v>55.901237720900149</c:v>
                </c:pt>
                <c:pt idx="97" formatCode="0.000">
                  <c:v>55.901237720900149</c:v>
                </c:pt>
                <c:pt idx="98" formatCode="0.000">
                  <c:v>58.544112511538714</c:v>
                </c:pt>
                <c:pt idx="99" formatCode="0.000">
                  <c:v>58.544112511538714</c:v>
                </c:pt>
                <c:pt idx="100" formatCode="0.000">
                  <c:v>58.544112511538714</c:v>
                </c:pt>
                <c:pt idx="101" formatCode="0.000">
                  <c:v>59.023762511538713</c:v>
                </c:pt>
                <c:pt idx="102" formatCode="0.000">
                  <c:v>59.023762511538713</c:v>
                </c:pt>
                <c:pt idx="103" formatCode="0.000">
                  <c:v>59.023762511538713</c:v>
                </c:pt>
                <c:pt idx="104" formatCode="0.0">
                  <c:v>62.31149774837489</c:v>
                </c:pt>
                <c:pt idx="105" formatCode="0.0">
                  <c:v>62.31149774837489</c:v>
                </c:pt>
                <c:pt idx="106" formatCode="0.0">
                  <c:v>62.31149774837489</c:v>
                </c:pt>
                <c:pt idx="107" formatCode="0.0">
                  <c:v>62.600272457580175</c:v>
                </c:pt>
                <c:pt idx="108" formatCode="0.0">
                  <c:v>62.600272457580175</c:v>
                </c:pt>
                <c:pt idx="109" formatCode="0.0">
                  <c:v>62.600272457580175</c:v>
                </c:pt>
                <c:pt idx="110" formatCode="0.0">
                  <c:v>62.671669706680177</c:v>
                </c:pt>
                <c:pt idx="111" formatCode="0.0">
                  <c:v>62.671669706680177</c:v>
                </c:pt>
                <c:pt idx="112" formatCode="0.0">
                  <c:v>62.671669706680177</c:v>
                </c:pt>
                <c:pt idx="113" formatCode="0.0">
                  <c:v>64.832831372818788</c:v>
                </c:pt>
                <c:pt idx="114" formatCode="0.0">
                  <c:v>64.832831372818788</c:v>
                </c:pt>
              </c:numCache>
            </c:numRef>
          </c:cat>
          <c:val>
            <c:numRef>
              <c:f>'Data ordenado'!$AN$3:$AN$117</c:f>
              <c:numCache>
                <c:formatCode>General</c:formatCode>
                <c:ptCount val="115"/>
                <c:pt idx="112">
                  <c:v>296.87076229635255</c:v>
                </c:pt>
                <c:pt idx="113">
                  <c:v>296.87076229635255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5CAB-4C4F-9A4B-F77F4BD6D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246912"/>
        <c:axId val="271536064"/>
      </c:areaChart>
      <c:dateAx>
        <c:axId val="318246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/>
                  <a:t>Millones de tCO2e</a:t>
                </a:r>
              </a:p>
            </c:rich>
          </c:tx>
          <c:layout>
            <c:manualLayout>
              <c:xMode val="edge"/>
              <c:yMode val="edge"/>
              <c:x val="6.8084050965847812E-2"/>
              <c:y val="0.9146265884825448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71536064"/>
        <c:crosses val="autoZero"/>
        <c:auto val="0"/>
        <c:lblOffset val="100"/>
        <c:baseTimeUnit val="days"/>
        <c:majorUnit val="20"/>
        <c:majorTimeUnit val="days"/>
      </c:dateAx>
      <c:valAx>
        <c:axId val="271536064"/>
        <c:scaling>
          <c:orientation val="minMax"/>
          <c:max val="300"/>
          <c:min val="-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200" b="0" i="0" baseline="0">
                    <a:effectLst/>
                  </a:rPr>
                  <a:t>Costo de abatimiento USD/tCO2e</a:t>
                </a:r>
                <a:endParaRPr lang="es-CL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5.0310796547010199E-3"/>
              <c:y val="0.233551342779690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1824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CL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33FA31-CF44-4F35-872B-3BF280031590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5C8508-065C-4434-85D3-349BF6DC3781}">
      <dgm:prSet phldrT="[Texto]" custT="1"/>
      <dgm:spPr/>
      <dgm:t>
        <a:bodyPr/>
        <a:lstStyle/>
        <a:p>
          <a:pPr algn="ctr">
            <a:buFont typeface="Times New Roman" panose="02020603050405020304" pitchFamily="18" charset="0"/>
            <a:buNone/>
          </a:pPr>
          <a:r>
            <a:rPr lang="es-CL" sz="2000" b="1" noProof="0" dirty="0"/>
            <a:t>Elaboración de Estrategias Energéticas Locales</a:t>
          </a:r>
        </a:p>
      </dgm:t>
    </dgm:pt>
    <dgm:pt modelId="{A6CCA218-B8FF-4A42-8035-FECE31D2FC56}" type="parTrans" cxnId="{01F08627-A32C-4368-8573-4FA051979A8D}">
      <dgm:prSet/>
      <dgm:spPr/>
      <dgm:t>
        <a:bodyPr/>
        <a:lstStyle/>
        <a:p>
          <a:pPr algn="ctr"/>
          <a:endParaRPr lang="en-US" sz="2000"/>
        </a:p>
      </dgm:t>
    </dgm:pt>
    <dgm:pt modelId="{6F6FF2BA-5795-4553-9B81-88C3DFC0D132}" type="sibTrans" cxnId="{01F08627-A32C-4368-8573-4FA051979A8D}">
      <dgm:prSet/>
      <dgm:spPr/>
      <dgm:t>
        <a:bodyPr/>
        <a:lstStyle/>
        <a:p>
          <a:pPr algn="ctr"/>
          <a:endParaRPr lang="en-US" sz="2000"/>
        </a:p>
      </dgm:t>
    </dgm:pt>
    <dgm:pt modelId="{940C1995-2A59-4ED3-A582-BCB4B217148C}">
      <dgm:prSet phldrT="[Texto]" custT="1"/>
      <dgm:spPr/>
      <dgm:t>
        <a:bodyPr/>
        <a:lstStyle/>
        <a:p>
          <a:pPr algn="ctr"/>
          <a:r>
            <a:rPr lang="es-CL" sz="2000" b="1" dirty="0"/>
            <a:t>Concurso de Inversión Energética Local</a:t>
          </a:r>
          <a:endParaRPr lang="en-US" sz="2000" b="1" dirty="0"/>
        </a:p>
      </dgm:t>
    </dgm:pt>
    <dgm:pt modelId="{C5D920AF-FDF1-4E1A-8B76-2EA62003579A}" type="parTrans" cxnId="{83D3B50F-1D8C-488E-9E63-D4F3FB8F2CB1}">
      <dgm:prSet/>
      <dgm:spPr/>
      <dgm:t>
        <a:bodyPr/>
        <a:lstStyle/>
        <a:p>
          <a:pPr algn="ctr"/>
          <a:endParaRPr lang="en-US" sz="2000"/>
        </a:p>
      </dgm:t>
    </dgm:pt>
    <dgm:pt modelId="{DB4632C3-4D79-405D-ADBE-4A77E9513230}" type="sibTrans" cxnId="{83D3B50F-1D8C-488E-9E63-D4F3FB8F2CB1}">
      <dgm:prSet/>
      <dgm:spPr/>
      <dgm:t>
        <a:bodyPr/>
        <a:lstStyle/>
        <a:p>
          <a:pPr algn="ctr"/>
          <a:endParaRPr lang="en-US" sz="2000"/>
        </a:p>
      </dgm:t>
    </dgm:pt>
    <dgm:pt modelId="{67619888-4BC5-4C35-920B-2442BE985659}">
      <dgm:prSet phldrT="[Texto]" custT="1"/>
      <dgm:spPr/>
      <dgm:t>
        <a:bodyPr/>
        <a:lstStyle/>
        <a:p>
          <a:pPr algn="ctr">
            <a:buFont typeface="Times New Roman" panose="02020603050405020304" pitchFamily="18" charset="0"/>
            <a:buAutoNum type="alphaLcPeriod"/>
          </a:pPr>
          <a:r>
            <a:rPr lang="es-CL" sz="2000" b="1" dirty="0"/>
            <a:t>Asistencia técnica para proyectos</a:t>
          </a:r>
          <a:endParaRPr lang="en-US" sz="2000" dirty="0"/>
        </a:p>
      </dgm:t>
    </dgm:pt>
    <dgm:pt modelId="{5D4F1F04-E5E8-4E6C-B31A-49C4DDD7EBE3}" type="parTrans" cxnId="{2CC6A9F3-535E-4F21-91AB-A4A041BE49F3}">
      <dgm:prSet/>
      <dgm:spPr/>
      <dgm:t>
        <a:bodyPr/>
        <a:lstStyle/>
        <a:p>
          <a:pPr algn="ctr"/>
          <a:endParaRPr lang="en-US" sz="2000"/>
        </a:p>
      </dgm:t>
    </dgm:pt>
    <dgm:pt modelId="{2FEE6FD8-261F-49E2-915A-F0DF5D4751DE}" type="sibTrans" cxnId="{2CC6A9F3-535E-4F21-91AB-A4A041BE49F3}">
      <dgm:prSet/>
      <dgm:spPr/>
      <dgm:t>
        <a:bodyPr/>
        <a:lstStyle/>
        <a:p>
          <a:pPr algn="ctr"/>
          <a:endParaRPr lang="en-US" sz="2000"/>
        </a:p>
      </dgm:t>
    </dgm:pt>
    <dgm:pt modelId="{CA1C59E0-2602-44C7-974B-23EDEE1A5976}">
      <dgm:prSet custT="1"/>
      <dgm:spPr/>
      <dgm:t>
        <a:bodyPr/>
        <a:lstStyle/>
        <a:p>
          <a:pPr algn="ctr">
            <a:buFont typeface="Times New Roman" panose="02020603050405020304" pitchFamily="18" charset="0"/>
            <a:buAutoNum type="alphaLcPeriod"/>
          </a:pPr>
          <a:r>
            <a:rPr lang="en-US" sz="2000" b="1" dirty="0"/>
            <a:t>Jornada </a:t>
          </a:r>
          <a:r>
            <a:rPr lang="en-US" sz="2000" b="1" dirty="0" err="1"/>
            <a:t>nacional</a:t>
          </a:r>
          <a:r>
            <a:rPr lang="en-US" sz="2000" b="1" dirty="0"/>
            <a:t>, seminaries, </a:t>
          </a:r>
          <a:r>
            <a:rPr lang="en-US" sz="2000" b="1" dirty="0" err="1"/>
            <a:t>capacitaciones</a:t>
          </a:r>
          <a:endParaRPr lang="en-US" sz="2000" dirty="0"/>
        </a:p>
      </dgm:t>
    </dgm:pt>
    <dgm:pt modelId="{AF3B434C-A7F0-4237-A220-F037071D4FDA}" type="parTrans" cxnId="{724E0805-7171-40AE-AF1E-9D61F0E4617C}">
      <dgm:prSet/>
      <dgm:spPr/>
      <dgm:t>
        <a:bodyPr/>
        <a:lstStyle/>
        <a:p>
          <a:pPr algn="ctr"/>
          <a:endParaRPr lang="en-US" sz="2000"/>
        </a:p>
      </dgm:t>
    </dgm:pt>
    <dgm:pt modelId="{EDEA5983-1CD0-4647-B282-4DE37CF3A404}" type="sibTrans" cxnId="{724E0805-7171-40AE-AF1E-9D61F0E4617C}">
      <dgm:prSet/>
      <dgm:spPr/>
      <dgm:t>
        <a:bodyPr/>
        <a:lstStyle/>
        <a:p>
          <a:pPr algn="ctr"/>
          <a:endParaRPr lang="en-US" sz="2000"/>
        </a:p>
      </dgm:t>
    </dgm:pt>
    <dgm:pt modelId="{8BB107A8-7FFB-4B17-BB65-A94F9E5EC784}">
      <dgm:prSet custT="1"/>
      <dgm:spPr/>
      <dgm:t>
        <a:bodyPr/>
        <a:lstStyle/>
        <a:p>
          <a:pPr algn="ctr">
            <a:buFont typeface="Times New Roman" panose="02020603050405020304" pitchFamily="18" charset="0"/>
            <a:buAutoNum type="alphaLcPeriod"/>
          </a:pPr>
          <a:r>
            <a:rPr lang="en-US" sz="2000" b="1" dirty="0" err="1"/>
            <a:t>Certificación</a:t>
          </a:r>
          <a:r>
            <a:rPr lang="en-US" sz="2000" b="1" dirty="0"/>
            <a:t> del </a:t>
          </a:r>
          <a:r>
            <a:rPr lang="en-US" sz="2000" b="1" dirty="0" err="1"/>
            <a:t>Sello</a:t>
          </a:r>
          <a:r>
            <a:rPr lang="en-US" sz="2000" b="1" dirty="0"/>
            <a:t> Comuna Energética</a:t>
          </a:r>
          <a:endParaRPr lang="en-US" sz="2000" dirty="0"/>
        </a:p>
      </dgm:t>
    </dgm:pt>
    <dgm:pt modelId="{E6DD6034-DB90-46B2-B8EC-94864AD13DAE}" type="parTrans" cxnId="{B4D88F8D-FFF4-493C-B598-87C885820F67}">
      <dgm:prSet/>
      <dgm:spPr/>
      <dgm:t>
        <a:bodyPr/>
        <a:lstStyle/>
        <a:p>
          <a:endParaRPr lang="es-CL" sz="2000"/>
        </a:p>
      </dgm:t>
    </dgm:pt>
    <dgm:pt modelId="{E9B443B4-2C09-48D5-A3CD-147F4401C94A}" type="sibTrans" cxnId="{B4D88F8D-FFF4-493C-B598-87C885820F67}">
      <dgm:prSet/>
      <dgm:spPr/>
      <dgm:t>
        <a:bodyPr/>
        <a:lstStyle/>
        <a:p>
          <a:endParaRPr lang="es-CL" sz="2000"/>
        </a:p>
      </dgm:t>
    </dgm:pt>
    <dgm:pt modelId="{D426B60E-4626-4F2E-8B8F-DB386B0606E6}">
      <dgm:prSet phldrT="[Texto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Times New Roman" panose="02020603050405020304" pitchFamily="18" charset="0"/>
            <a:buAutoNum type="alphaLcPeriod"/>
            <a:tabLst/>
            <a:defRPr/>
          </a:pPr>
          <a:r>
            <a:rPr lang="es-CL" sz="2000" b="1" dirty="0"/>
            <a:t>Concurso comunidad energética</a:t>
          </a:r>
          <a:endParaRPr lang="en-US" sz="2000" dirty="0"/>
        </a:p>
      </dgm:t>
    </dgm:pt>
    <dgm:pt modelId="{1D179253-7225-4D2F-972A-47E4D3791064}" type="parTrans" cxnId="{94F1F04E-D130-488C-B038-2421E80DEE1B}">
      <dgm:prSet/>
      <dgm:spPr/>
      <dgm:t>
        <a:bodyPr/>
        <a:lstStyle/>
        <a:p>
          <a:endParaRPr lang="es-CL" sz="2000"/>
        </a:p>
      </dgm:t>
    </dgm:pt>
    <dgm:pt modelId="{FA8DABFC-925E-46C2-9711-F301A518B48A}" type="sibTrans" cxnId="{94F1F04E-D130-488C-B038-2421E80DEE1B}">
      <dgm:prSet/>
      <dgm:spPr/>
      <dgm:t>
        <a:bodyPr/>
        <a:lstStyle/>
        <a:p>
          <a:endParaRPr lang="es-CL" sz="2000"/>
        </a:p>
      </dgm:t>
    </dgm:pt>
    <dgm:pt modelId="{3268B74C-890A-4B0F-B493-37F9D94A999E}" type="pres">
      <dgm:prSet presAssocID="{8F33FA31-CF44-4F35-872B-3BF280031590}" presName="linear" presStyleCnt="0">
        <dgm:presLayoutVars>
          <dgm:animLvl val="lvl"/>
          <dgm:resizeHandles val="exact"/>
        </dgm:presLayoutVars>
      </dgm:prSet>
      <dgm:spPr/>
    </dgm:pt>
    <dgm:pt modelId="{B9335572-0F4E-47BD-8BAE-997C55C3314F}" type="pres">
      <dgm:prSet presAssocID="{A05C8508-065C-4434-85D3-349BF6DC378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20D84BB-C213-4F8E-822A-4632DEFA1FDF}" type="pres">
      <dgm:prSet presAssocID="{6F6FF2BA-5795-4553-9B81-88C3DFC0D132}" presName="spacer" presStyleCnt="0"/>
      <dgm:spPr/>
    </dgm:pt>
    <dgm:pt modelId="{C3FAF2B7-530E-4EEA-A49D-3AA7539E9672}" type="pres">
      <dgm:prSet presAssocID="{940C1995-2A59-4ED3-A582-BCB4B217148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F7C1649-9743-4A13-B17B-90542975CCCF}" type="pres">
      <dgm:prSet presAssocID="{DB4632C3-4D79-405D-ADBE-4A77E9513230}" presName="spacer" presStyleCnt="0"/>
      <dgm:spPr/>
    </dgm:pt>
    <dgm:pt modelId="{BFB20FF5-0950-40F3-A2E2-371E68F812F7}" type="pres">
      <dgm:prSet presAssocID="{D426B60E-4626-4F2E-8B8F-DB386B0606E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8EBE962-8206-49F2-8799-DB83BFE7148F}" type="pres">
      <dgm:prSet presAssocID="{FA8DABFC-925E-46C2-9711-F301A518B48A}" presName="spacer" presStyleCnt="0"/>
      <dgm:spPr/>
    </dgm:pt>
    <dgm:pt modelId="{248FEA48-6A3A-4840-9F49-6E23637CA66D}" type="pres">
      <dgm:prSet presAssocID="{8BB107A8-7FFB-4B17-BB65-A94F9E5EC784}" presName="parentText" presStyleLbl="node1" presStyleIdx="3" presStyleCnt="6" custLinFactNeighborY="-35463">
        <dgm:presLayoutVars>
          <dgm:chMax val="0"/>
          <dgm:bulletEnabled val="1"/>
        </dgm:presLayoutVars>
      </dgm:prSet>
      <dgm:spPr/>
    </dgm:pt>
    <dgm:pt modelId="{1B107AC9-3BC4-446A-BDA6-8F952E56D486}" type="pres">
      <dgm:prSet presAssocID="{E9B443B4-2C09-48D5-A3CD-147F4401C94A}" presName="spacer" presStyleCnt="0"/>
      <dgm:spPr/>
    </dgm:pt>
    <dgm:pt modelId="{405F07E4-3B26-46EB-B4F1-D82B16649188}" type="pres">
      <dgm:prSet presAssocID="{67619888-4BC5-4C35-920B-2442BE98565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0D7A806-CFAA-488D-86F4-B3DDBA5DB480}" type="pres">
      <dgm:prSet presAssocID="{2FEE6FD8-261F-49E2-915A-F0DF5D4751DE}" presName="spacer" presStyleCnt="0"/>
      <dgm:spPr/>
    </dgm:pt>
    <dgm:pt modelId="{98135160-6914-4E0D-A854-45ED0DF3C60C}" type="pres">
      <dgm:prSet presAssocID="{CA1C59E0-2602-44C7-974B-23EDEE1A597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24E0805-7171-40AE-AF1E-9D61F0E4617C}" srcId="{8F33FA31-CF44-4F35-872B-3BF280031590}" destId="{CA1C59E0-2602-44C7-974B-23EDEE1A5976}" srcOrd="5" destOrd="0" parTransId="{AF3B434C-A7F0-4237-A220-F037071D4FDA}" sibTransId="{EDEA5983-1CD0-4647-B282-4DE37CF3A404}"/>
    <dgm:cxn modelId="{83D3B50F-1D8C-488E-9E63-D4F3FB8F2CB1}" srcId="{8F33FA31-CF44-4F35-872B-3BF280031590}" destId="{940C1995-2A59-4ED3-A582-BCB4B217148C}" srcOrd="1" destOrd="0" parTransId="{C5D920AF-FDF1-4E1A-8B76-2EA62003579A}" sibTransId="{DB4632C3-4D79-405D-ADBE-4A77E9513230}"/>
    <dgm:cxn modelId="{01F08627-A32C-4368-8573-4FA051979A8D}" srcId="{8F33FA31-CF44-4F35-872B-3BF280031590}" destId="{A05C8508-065C-4434-85D3-349BF6DC3781}" srcOrd="0" destOrd="0" parTransId="{A6CCA218-B8FF-4A42-8035-FECE31D2FC56}" sibTransId="{6F6FF2BA-5795-4553-9B81-88C3DFC0D132}"/>
    <dgm:cxn modelId="{7E5FA568-228F-4A1E-BEF3-DF059876F797}" type="presOf" srcId="{8BB107A8-7FFB-4B17-BB65-A94F9E5EC784}" destId="{248FEA48-6A3A-4840-9F49-6E23637CA66D}" srcOrd="0" destOrd="0" presId="urn:microsoft.com/office/officeart/2005/8/layout/vList2"/>
    <dgm:cxn modelId="{94F1F04E-D130-488C-B038-2421E80DEE1B}" srcId="{8F33FA31-CF44-4F35-872B-3BF280031590}" destId="{D426B60E-4626-4F2E-8B8F-DB386B0606E6}" srcOrd="2" destOrd="0" parTransId="{1D179253-7225-4D2F-972A-47E4D3791064}" sibTransId="{FA8DABFC-925E-46C2-9711-F301A518B48A}"/>
    <dgm:cxn modelId="{B4D88F8D-FFF4-493C-B598-87C885820F67}" srcId="{8F33FA31-CF44-4F35-872B-3BF280031590}" destId="{8BB107A8-7FFB-4B17-BB65-A94F9E5EC784}" srcOrd="3" destOrd="0" parTransId="{E6DD6034-DB90-46B2-B8EC-94864AD13DAE}" sibTransId="{E9B443B4-2C09-48D5-A3CD-147F4401C94A}"/>
    <dgm:cxn modelId="{1D4E0CC9-6B55-47B8-9CCD-0E542C37540A}" type="presOf" srcId="{67619888-4BC5-4C35-920B-2442BE985659}" destId="{405F07E4-3B26-46EB-B4F1-D82B16649188}" srcOrd="0" destOrd="0" presId="urn:microsoft.com/office/officeart/2005/8/layout/vList2"/>
    <dgm:cxn modelId="{45D443CB-2B9C-453D-B72C-355A8956633C}" type="presOf" srcId="{8F33FA31-CF44-4F35-872B-3BF280031590}" destId="{3268B74C-890A-4B0F-B493-37F9D94A999E}" srcOrd="0" destOrd="0" presId="urn:microsoft.com/office/officeart/2005/8/layout/vList2"/>
    <dgm:cxn modelId="{04F5A1CC-22C6-45D6-8EFB-5477605E40DE}" type="presOf" srcId="{940C1995-2A59-4ED3-A582-BCB4B217148C}" destId="{C3FAF2B7-530E-4EEA-A49D-3AA7539E9672}" srcOrd="0" destOrd="0" presId="urn:microsoft.com/office/officeart/2005/8/layout/vList2"/>
    <dgm:cxn modelId="{0F36F9D1-E405-47C2-9699-BCBC5E1B8934}" type="presOf" srcId="{D426B60E-4626-4F2E-8B8F-DB386B0606E6}" destId="{BFB20FF5-0950-40F3-A2E2-371E68F812F7}" srcOrd="0" destOrd="0" presId="urn:microsoft.com/office/officeart/2005/8/layout/vList2"/>
    <dgm:cxn modelId="{FB08F3EA-5137-4B4D-8D92-4316A8740BBD}" type="presOf" srcId="{CA1C59E0-2602-44C7-974B-23EDEE1A5976}" destId="{98135160-6914-4E0D-A854-45ED0DF3C60C}" srcOrd="0" destOrd="0" presId="urn:microsoft.com/office/officeart/2005/8/layout/vList2"/>
    <dgm:cxn modelId="{2CC6A9F3-535E-4F21-91AB-A4A041BE49F3}" srcId="{8F33FA31-CF44-4F35-872B-3BF280031590}" destId="{67619888-4BC5-4C35-920B-2442BE985659}" srcOrd="4" destOrd="0" parTransId="{5D4F1F04-E5E8-4E6C-B31A-49C4DDD7EBE3}" sibTransId="{2FEE6FD8-261F-49E2-915A-F0DF5D4751DE}"/>
    <dgm:cxn modelId="{E5BC42FC-463A-402D-B706-C32F8061D29A}" type="presOf" srcId="{A05C8508-065C-4434-85D3-349BF6DC3781}" destId="{B9335572-0F4E-47BD-8BAE-997C55C3314F}" srcOrd="0" destOrd="0" presId="urn:microsoft.com/office/officeart/2005/8/layout/vList2"/>
    <dgm:cxn modelId="{4A9D38D9-BF11-422D-BA07-FC20779C8A6E}" type="presParOf" srcId="{3268B74C-890A-4B0F-B493-37F9D94A999E}" destId="{B9335572-0F4E-47BD-8BAE-997C55C3314F}" srcOrd="0" destOrd="0" presId="urn:microsoft.com/office/officeart/2005/8/layout/vList2"/>
    <dgm:cxn modelId="{CCE0CDDD-02F5-41EB-A584-0982E0702A1C}" type="presParOf" srcId="{3268B74C-890A-4B0F-B493-37F9D94A999E}" destId="{C20D84BB-C213-4F8E-822A-4632DEFA1FDF}" srcOrd="1" destOrd="0" presId="urn:microsoft.com/office/officeart/2005/8/layout/vList2"/>
    <dgm:cxn modelId="{8FCB11B6-D332-4662-925A-00F1CF81DF40}" type="presParOf" srcId="{3268B74C-890A-4B0F-B493-37F9D94A999E}" destId="{C3FAF2B7-530E-4EEA-A49D-3AA7539E9672}" srcOrd="2" destOrd="0" presId="urn:microsoft.com/office/officeart/2005/8/layout/vList2"/>
    <dgm:cxn modelId="{9AFE0D32-7F8F-4A01-8204-5A15ECC6B20C}" type="presParOf" srcId="{3268B74C-890A-4B0F-B493-37F9D94A999E}" destId="{1F7C1649-9743-4A13-B17B-90542975CCCF}" srcOrd="3" destOrd="0" presId="urn:microsoft.com/office/officeart/2005/8/layout/vList2"/>
    <dgm:cxn modelId="{706B0AD1-36A5-4DB9-B41A-C68D54932960}" type="presParOf" srcId="{3268B74C-890A-4B0F-B493-37F9D94A999E}" destId="{BFB20FF5-0950-40F3-A2E2-371E68F812F7}" srcOrd="4" destOrd="0" presId="urn:microsoft.com/office/officeart/2005/8/layout/vList2"/>
    <dgm:cxn modelId="{0EF3FABB-528A-4AB3-B5EF-22FBEA724C40}" type="presParOf" srcId="{3268B74C-890A-4B0F-B493-37F9D94A999E}" destId="{68EBE962-8206-49F2-8799-DB83BFE7148F}" srcOrd="5" destOrd="0" presId="urn:microsoft.com/office/officeart/2005/8/layout/vList2"/>
    <dgm:cxn modelId="{0799AEB7-035C-4F62-9AF6-0FBD5095C9DE}" type="presParOf" srcId="{3268B74C-890A-4B0F-B493-37F9D94A999E}" destId="{248FEA48-6A3A-4840-9F49-6E23637CA66D}" srcOrd="6" destOrd="0" presId="urn:microsoft.com/office/officeart/2005/8/layout/vList2"/>
    <dgm:cxn modelId="{164D7E9B-6598-4E1A-9F32-5F19BE04AC9A}" type="presParOf" srcId="{3268B74C-890A-4B0F-B493-37F9D94A999E}" destId="{1B107AC9-3BC4-446A-BDA6-8F952E56D486}" srcOrd="7" destOrd="0" presId="urn:microsoft.com/office/officeart/2005/8/layout/vList2"/>
    <dgm:cxn modelId="{CACDCC34-0290-45A0-B1CD-9EB6FBBCBE65}" type="presParOf" srcId="{3268B74C-890A-4B0F-B493-37F9D94A999E}" destId="{405F07E4-3B26-46EB-B4F1-D82B16649188}" srcOrd="8" destOrd="0" presId="urn:microsoft.com/office/officeart/2005/8/layout/vList2"/>
    <dgm:cxn modelId="{89F1D44F-C3B8-494A-97B0-83BD4FCE2C3C}" type="presParOf" srcId="{3268B74C-890A-4B0F-B493-37F9D94A999E}" destId="{70D7A806-CFAA-488D-86F4-B3DDBA5DB480}" srcOrd="9" destOrd="0" presId="urn:microsoft.com/office/officeart/2005/8/layout/vList2"/>
    <dgm:cxn modelId="{BC41CD41-05BD-48CB-9098-2EBE6F988DD4}" type="presParOf" srcId="{3268B74C-890A-4B0F-B493-37F9D94A999E}" destId="{98135160-6914-4E0D-A854-45ED0DF3C60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35572-0F4E-47BD-8BAE-997C55C3314F}">
      <dsp:nvSpPr>
        <dsp:cNvPr id="0" name=""/>
        <dsp:cNvSpPr/>
      </dsp:nvSpPr>
      <dsp:spPr>
        <a:xfrm>
          <a:off x="0" y="6542"/>
          <a:ext cx="7010045" cy="636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s-CL" sz="2000" b="1" kern="1200" noProof="0" dirty="0"/>
            <a:t>Elaboración de Estrategias Energéticas Locales</a:t>
          </a:r>
        </a:p>
      </dsp:txBody>
      <dsp:txXfrm>
        <a:off x="31070" y="37612"/>
        <a:ext cx="6947905" cy="574340"/>
      </dsp:txXfrm>
    </dsp:sp>
    <dsp:sp modelId="{C3FAF2B7-530E-4EEA-A49D-3AA7539E9672}">
      <dsp:nvSpPr>
        <dsp:cNvPr id="0" name=""/>
        <dsp:cNvSpPr/>
      </dsp:nvSpPr>
      <dsp:spPr>
        <a:xfrm>
          <a:off x="0" y="740942"/>
          <a:ext cx="7010045" cy="636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/>
            <a:t>Concurso de Inversión Energética Local</a:t>
          </a:r>
          <a:endParaRPr lang="en-US" sz="2000" b="1" kern="1200" dirty="0"/>
        </a:p>
      </dsp:txBody>
      <dsp:txXfrm>
        <a:off x="31070" y="772012"/>
        <a:ext cx="6947905" cy="574340"/>
      </dsp:txXfrm>
    </dsp:sp>
    <dsp:sp modelId="{BFB20FF5-0950-40F3-A2E2-371E68F812F7}">
      <dsp:nvSpPr>
        <dsp:cNvPr id="0" name=""/>
        <dsp:cNvSpPr/>
      </dsp:nvSpPr>
      <dsp:spPr>
        <a:xfrm>
          <a:off x="0" y="1475342"/>
          <a:ext cx="7010045" cy="6364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Times New Roman" panose="02020603050405020304" pitchFamily="18" charset="0"/>
            <a:buNone/>
            <a:tabLst/>
            <a:defRPr/>
          </a:pPr>
          <a:r>
            <a:rPr lang="es-CL" sz="2000" b="1" kern="1200" dirty="0"/>
            <a:t>Concurso comunidad energética</a:t>
          </a:r>
          <a:endParaRPr lang="en-US" sz="2000" kern="1200" dirty="0"/>
        </a:p>
      </dsp:txBody>
      <dsp:txXfrm>
        <a:off x="31070" y="1506412"/>
        <a:ext cx="6947905" cy="574340"/>
      </dsp:txXfrm>
    </dsp:sp>
    <dsp:sp modelId="{248FEA48-6A3A-4840-9F49-6E23637CA66D}">
      <dsp:nvSpPr>
        <dsp:cNvPr id="0" name=""/>
        <dsp:cNvSpPr/>
      </dsp:nvSpPr>
      <dsp:spPr>
        <a:xfrm>
          <a:off x="0" y="2175017"/>
          <a:ext cx="7010045" cy="636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n-US" sz="2000" b="1" kern="1200" dirty="0" err="1"/>
            <a:t>Certificación</a:t>
          </a:r>
          <a:r>
            <a:rPr lang="en-US" sz="2000" b="1" kern="1200" dirty="0"/>
            <a:t> del </a:t>
          </a:r>
          <a:r>
            <a:rPr lang="en-US" sz="2000" b="1" kern="1200" dirty="0" err="1"/>
            <a:t>Sello</a:t>
          </a:r>
          <a:r>
            <a:rPr lang="en-US" sz="2000" b="1" kern="1200" dirty="0"/>
            <a:t> Comuna Energética</a:t>
          </a:r>
          <a:endParaRPr lang="en-US" sz="2000" kern="1200" dirty="0"/>
        </a:p>
      </dsp:txBody>
      <dsp:txXfrm>
        <a:off x="31070" y="2206087"/>
        <a:ext cx="6947905" cy="574340"/>
      </dsp:txXfrm>
    </dsp:sp>
    <dsp:sp modelId="{405F07E4-3B26-46EB-B4F1-D82B16649188}">
      <dsp:nvSpPr>
        <dsp:cNvPr id="0" name=""/>
        <dsp:cNvSpPr/>
      </dsp:nvSpPr>
      <dsp:spPr>
        <a:xfrm>
          <a:off x="0" y="2944142"/>
          <a:ext cx="7010045" cy="6364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s-CL" sz="2000" b="1" kern="1200" dirty="0"/>
            <a:t>Asistencia técnica para proyectos</a:t>
          </a:r>
          <a:endParaRPr lang="en-US" sz="2000" kern="1200" dirty="0"/>
        </a:p>
      </dsp:txBody>
      <dsp:txXfrm>
        <a:off x="31070" y="2975212"/>
        <a:ext cx="6947905" cy="574340"/>
      </dsp:txXfrm>
    </dsp:sp>
    <dsp:sp modelId="{98135160-6914-4E0D-A854-45ED0DF3C60C}">
      <dsp:nvSpPr>
        <dsp:cNvPr id="0" name=""/>
        <dsp:cNvSpPr/>
      </dsp:nvSpPr>
      <dsp:spPr>
        <a:xfrm>
          <a:off x="0" y="3678542"/>
          <a:ext cx="7010045" cy="636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en-US" sz="2000" b="1" kern="1200" dirty="0"/>
            <a:t>Jornada </a:t>
          </a:r>
          <a:r>
            <a:rPr lang="en-US" sz="2000" b="1" kern="1200" dirty="0" err="1"/>
            <a:t>nacional</a:t>
          </a:r>
          <a:r>
            <a:rPr lang="en-US" sz="2000" b="1" kern="1200" dirty="0"/>
            <a:t>, seminaries, </a:t>
          </a:r>
          <a:r>
            <a:rPr lang="en-US" sz="2000" b="1" kern="1200" dirty="0" err="1"/>
            <a:t>capacitaciones</a:t>
          </a:r>
          <a:endParaRPr lang="en-US" sz="2000" kern="1200" dirty="0"/>
        </a:p>
      </dsp:txBody>
      <dsp:txXfrm>
        <a:off x="31070" y="3709612"/>
        <a:ext cx="6947905" cy="574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0.30689</cdr:x>
      <cdr:y>0.6202</cdr:y>
    </cdr:from>
    <cdr:to>
      <cdr:x>0.69796</cdr:x>
      <cdr:y>0.73388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65360" y="770812"/>
          <a:ext cx="593008" cy="1412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L" sz="1400" b="0" dirty="0">
              <a:solidFill>
                <a:schemeClr val="bg1">
                  <a:lumMod val="95000"/>
                </a:schemeClr>
              </a:solidFill>
            </a:rPr>
            <a:t>29%</a:t>
          </a:r>
        </a:p>
      </cdr:txBody>
    </cdr:sp>
  </cdr:relSizeAnchor>
  <cdr:relSizeAnchor xmlns:cdr="http://schemas.openxmlformats.org/drawingml/2006/chartDrawing">
    <cdr:from>
      <cdr:x>0.30033</cdr:x>
      <cdr:y>0.26741</cdr:y>
    </cdr:from>
    <cdr:to>
      <cdr:x>0.71952</cdr:x>
      <cdr:y>0.41673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455417" y="413677"/>
          <a:ext cx="635648" cy="230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L" sz="1400" b="0" dirty="0">
              <a:solidFill>
                <a:schemeClr val="bg1"/>
              </a:solidFill>
            </a:rPr>
            <a:t>50%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0.27762</cdr:x>
      <cdr:y>0.46724</cdr:y>
    </cdr:from>
    <cdr:to>
      <cdr:x>0.6968</cdr:x>
      <cdr:y>0.61734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30903" y="1122665"/>
          <a:ext cx="650633" cy="360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L" sz="1600" dirty="0">
              <a:solidFill>
                <a:schemeClr val="bg1">
                  <a:lumMod val="95000"/>
                </a:schemeClr>
              </a:solidFill>
            </a:rPr>
            <a:t>88%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0.3362</cdr:x>
      <cdr:y>0.38767</cdr:y>
    </cdr:from>
    <cdr:to>
      <cdr:x>0.68711</cdr:x>
      <cdr:y>0.826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502371" y="284770"/>
          <a:ext cx="524361" cy="321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L" sz="1400" b="0" dirty="0">
              <a:solidFill>
                <a:schemeClr val="bg1"/>
              </a:solidFill>
            </a:rPr>
            <a:t>58%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0.27762</cdr:x>
      <cdr:y>0.46724</cdr:y>
    </cdr:from>
    <cdr:to>
      <cdr:x>0.6968</cdr:x>
      <cdr:y>0.61734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430903" y="1122665"/>
          <a:ext cx="650633" cy="360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L" sz="1600" dirty="0">
              <a:solidFill>
                <a:schemeClr val="bg1">
                  <a:lumMod val="95000"/>
                </a:schemeClr>
              </a:solidFill>
            </a:rPr>
            <a:t>80%</a:t>
          </a:r>
        </a:p>
      </cdr:txBody>
    </cdr:sp>
  </cdr:relSizeAnchor>
  <cdr:relSizeAnchor xmlns:cdr="http://schemas.openxmlformats.org/drawingml/2006/chartDrawing">
    <cdr:from>
      <cdr:x>0.28915</cdr:x>
      <cdr:y>0.88846</cdr:y>
    </cdr:from>
    <cdr:to>
      <cdr:x>0.70833</cdr:x>
      <cdr:y>1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429443" y="3092766"/>
          <a:ext cx="622562" cy="3882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L" sz="1600" dirty="0">
              <a:solidFill>
                <a:schemeClr val="bg1">
                  <a:lumMod val="95000"/>
                </a:schemeClr>
              </a:solidFill>
            </a:rPr>
            <a:t>14%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4B68E-BFA7-4966-95D6-8DDC7C52435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E44A3-B2DA-4D65-91D2-CD51B976341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D687A-F214-754E-8EC1-B56E2F1FBB4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351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Y estamos orgullosos de contarles que hoy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10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s-CL" sz="12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Realización de 4 pozos para la extracción de agua subterránea y sustitución de motores a diésel por bombas solares asegurar un acceso al agua para el consumo humano, ganado y agricultura mediante tecnología limpia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9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instalación de termo paneles en tres salas de clases del colegio y equipos de calefacción Split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82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Centro demostrativo de EE y ER para promover la educación y cultura energética en la escuela San Sebastián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42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 </a:t>
            </a:r>
            <a:r>
              <a:rPr lang="en-US" dirty="0" err="1"/>
              <a:t>vivienda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EF3D-2CF1-4F10-B0C6-E463E60C2A02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53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</a:t>
            </a:r>
            <a:r>
              <a:rPr lang="en-US" dirty="0" err="1"/>
              <a:t>instalaciones</a:t>
            </a:r>
            <a:r>
              <a:rPr lang="en-US" dirty="0"/>
              <a:t> </a:t>
            </a:r>
            <a:r>
              <a:rPr lang="en-US" dirty="0" err="1"/>
              <a:t>hoteleras</a:t>
            </a:r>
            <a:r>
              <a:rPr lang="en-US" dirty="0"/>
              <a:t> </a:t>
            </a:r>
            <a:r>
              <a:rPr lang="en-US" dirty="0" err="1"/>
              <a:t>microempresarios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EF3D-2CF1-4F10-B0C6-E463E60C2A02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937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21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77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416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2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We work in seven lines of action</a:t>
            </a:r>
          </a:p>
          <a:p>
            <a:endParaRPr lang="en-US" sz="1800" dirty="0"/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E</a:t>
            </a:r>
            <a:r>
              <a:rPr lang="en-US" sz="1800" noProof="0" dirty="0" err="1"/>
              <a:t>dification</a:t>
            </a:r>
            <a:endParaRPr lang="en-US" sz="1800" noProof="0" dirty="0"/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Industry and Mining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Education and capacity building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Measurement and Verification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Biofuel modernization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Transport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/>
              <a:t>Energy Cities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D687A-F214-754E-8EC1-B56E2F1FBB40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172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Es así como la red de Comunas Energéticas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47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D687A-F214-754E-8EC1-B56E2F1FBB40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70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noProof="0" dirty="0"/>
              <a:t>Thanks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D687A-F214-754E-8EC1-B56E2F1FBB40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765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iniciativa busca disminuir la vulnerabilidad energética de las familias de la Junta de vecinos Villa La Montaña de Renca.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21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0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4EF3D-2CF1-4F10-B0C6-E463E60C2A02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50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448">
              <a:defRPr/>
            </a:pPr>
            <a:r>
              <a:rPr lang="en-US" sz="1800" dirty="0"/>
              <a:t>Our energy sector is responsible for 78% of our Green House Gases emissions</a:t>
            </a:r>
          </a:p>
          <a:p>
            <a:pPr defTabSz="929448">
              <a:defRPr/>
            </a:pPr>
            <a:endParaRPr lang="en-US" sz="1800" dirty="0"/>
          </a:p>
          <a:p>
            <a:pPr defTabSz="929448">
              <a:defRPr/>
            </a:pPr>
            <a:r>
              <a:rPr lang="en-US" sz="1800" dirty="0"/>
              <a:t>This 78% is from carbon, LNG, transportation and mining</a:t>
            </a:r>
          </a:p>
          <a:p>
            <a:pPr defTabSz="929448">
              <a:defRPr/>
            </a:pPr>
            <a:endParaRPr lang="en-US" sz="1800" dirty="0"/>
          </a:p>
          <a:p>
            <a:pPr marL="0" indent="0" defTabSz="929448">
              <a:buFontTx/>
              <a:buNone/>
              <a:defRPr/>
            </a:pPr>
            <a:r>
              <a:rPr lang="en-US" sz="1800" dirty="0"/>
              <a:t>The others are: </a:t>
            </a:r>
          </a:p>
          <a:p>
            <a:pPr marL="285750" indent="-285750" defTabSz="929448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11% agriculture</a:t>
            </a:r>
          </a:p>
          <a:p>
            <a:pPr marL="285750" indent="-285750" defTabSz="929448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5% waste</a:t>
            </a:r>
          </a:p>
          <a:p>
            <a:pPr marL="285750" indent="-285750" defTabSz="929448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6% IPPU (industrial process and product use)</a:t>
            </a:r>
            <a:endParaRPr lang="es-ES" sz="18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BF113-3071-4F67-B9B5-4FACB266994B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8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/>
              <a:t>y alcanzaremos la neutralidad de carbono para el 2050, para eso, reduciremos la mitad de nuestras emisiones en el escenario de referencia, esto será de:</a:t>
            </a:r>
          </a:p>
          <a:p>
            <a:endParaRPr lang="es-ES" sz="2800" dirty="0"/>
          </a:p>
          <a:p>
            <a:r>
              <a:rPr lang="es-ES" sz="2800" dirty="0"/>
              <a:t>Industria sustentable</a:t>
            </a:r>
          </a:p>
          <a:p>
            <a:r>
              <a:rPr lang="es-ES" sz="2800" dirty="0"/>
              <a:t>Hidrógeno</a:t>
            </a:r>
          </a:p>
          <a:p>
            <a:r>
              <a:rPr lang="es-ES" sz="2800" dirty="0"/>
              <a:t>Electromovilidad</a:t>
            </a:r>
          </a:p>
          <a:p>
            <a:r>
              <a:rPr lang="es-ES" sz="2800" dirty="0"/>
              <a:t>Edificios sostenibles</a:t>
            </a:r>
          </a:p>
          <a:p>
            <a:r>
              <a:rPr lang="es-ES" sz="2800" dirty="0"/>
              <a:t>Retiro de las centrales de carbón</a:t>
            </a:r>
          </a:p>
          <a:p>
            <a:r>
              <a:rPr lang="es-ES" sz="2800" dirty="0"/>
              <a:t>Eficiencia energética</a:t>
            </a:r>
          </a:p>
          <a:p>
            <a:endParaRPr lang="es-ES" sz="2800" dirty="0"/>
          </a:p>
          <a:p>
            <a:r>
              <a:rPr lang="es-ES" sz="2800" dirty="0"/>
              <a:t>estas acciones reducirán el 50% de las emisiones. El otro 50% provendrá de la captura de carbono forestal</a:t>
            </a:r>
            <a:endParaRPr lang="es-CL" sz="18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D687A-F214-754E-8EC1-B56E2F1FBB40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14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B655B-2101-4789-97FD-AEEC5EB503FD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27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s-CL" sz="1800" noProof="0" dirty="0"/>
              <a:t>Nuestro objetivo desde hace unos años ha sido</a:t>
            </a:r>
            <a:br>
              <a:rPr lang="es-CL" noProof="0" dirty="0"/>
            </a:br>
            <a:endParaRPr lang="es-CL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prstClr val="white">
                    <a:lumMod val="50000"/>
                  </a:prstClr>
                </a:solidFill>
                <a:cs typeface="Arial"/>
              </a:rPr>
              <a:t>Contribuir a mejorar la </a:t>
            </a:r>
            <a:r>
              <a:rPr lang="es-ES" sz="1200" b="1" dirty="0">
                <a:solidFill>
                  <a:prstClr val="white">
                    <a:lumMod val="50000"/>
                  </a:prstClr>
                </a:solidFill>
                <a:cs typeface="Arial"/>
              </a:rPr>
              <a:t>gestión energética y la participación, de los municipios y actores locales, </a:t>
            </a:r>
            <a:r>
              <a:rPr lang="es-ES" sz="1200" b="0" dirty="0">
                <a:solidFill>
                  <a:prstClr val="white">
                    <a:lumMod val="50000"/>
                  </a:prstClr>
                </a:solidFill>
                <a:cs typeface="Arial"/>
              </a:rPr>
              <a:t>para el desarrollo de la energía sostenible </a:t>
            </a:r>
            <a:r>
              <a:rPr lang="es-ES" sz="1200" dirty="0">
                <a:solidFill>
                  <a:prstClr val="white">
                    <a:lumMod val="50000"/>
                  </a:prstClr>
                </a:solidFill>
                <a:cs typeface="Arial"/>
              </a:rPr>
              <a:t>en las comunas de Chile.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prstClr val="white">
                  <a:lumMod val="50000"/>
                </a:prstClr>
              </a:solidFill>
              <a:latin typeface="+mn-lt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400" dirty="0">
              <a:solidFill>
                <a:prstClr val="black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D687A-F214-754E-8EC1-B56E2F1FBB40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5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Para lo cual, hemos buscado:</a:t>
            </a:r>
          </a:p>
          <a:p>
            <a:endParaRPr lang="es-CL" dirty="0"/>
          </a:p>
          <a:p>
            <a:pPr marL="0" indent="0" defTabSz="1542505">
              <a:spcAft>
                <a:spcPts val="1200"/>
              </a:spcAft>
              <a:buFont typeface="+mj-lt"/>
              <a:buNone/>
            </a:pPr>
            <a:r>
              <a:rPr lang="es-ES" sz="1100" dirty="0">
                <a:solidFill>
                  <a:prstClr val="white">
                    <a:lumMod val="50000"/>
                  </a:prstClr>
                </a:solidFill>
                <a:cs typeface="Arial"/>
              </a:rPr>
              <a:t>Promover la p</a:t>
            </a:r>
            <a:r>
              <a:rPr lang="es-ES" sz="1100" b="1" dirty="0">
                <a:solidFill>
                  <a:prstClr val="white">
                    <a:lumMod val="50000"/>
                  </a:prstClr>
                </a:solidFill>
                <a:cs typeface="Arial"/>
              </a:rPr>
              <a:t>articipación de los actores locales</a:t>
            </a:r>
            <a:r>
              <a:rPr lang="es-ES" sz="1100" dirty="0">
                <a:solidFill>
                  <a:prstClr val="white">
                    <a:lumMod val="50000"/>
                  </a:prstClr>
                </a:solidFill>
                <a:cs typeface="Arial"/>
              </a:rPr>
              <a:t> en el desarrollo energético de sus territorios</a:t>
            </a:r>
          </a:p>
          <a:p>
            <a:pPr marL="0" indent="0" defTabSz="1542505">
              <a:spcAft>
                <a:spcPts val="1200"/>
              </a:spcAft>
              <a:buFont typeface="+mj-lt"/>
              <a:buNone/>
            </a:pPr>
            <a:endParaRPr lang="es-ES" sz="1100" dirty="0">
              <a:solidFill>
                <a:prstClr val="white">
                  <a:lumMod val="50000"/>
                </a:prstClr>
              </a:solidFill>
              <a:cs typeface="Arial"/>
            </a:endParaRPr>
          </a:p>
          <a:p>
            <a:pPr marL="0" indent="0" defTabSz="1542505">
              <a:spcAft>
                <a:spcPts val="1200"/>
              </a:spcAft>
              <a:buFont typeface="+mj-lt"/>
              <a:buNone/>
            </a:pPr>
            <a:r>
              <a:rPr lang="es-ES" sz="1100" dirty="0">
                <a:solidFill>
                  <a:prstClr val="white">
                    <a:lumMod val="50000"/>
                  </a:prstClr>
                </a:solidFill>
                <a:cs typeface="Arial"/>
              </a:rPr>
              <a:t>Fomentar un </a:t>
            </a:r>
            <a:r>
              <a:rPr lang="es-ES" sz="1100" b="1" dirty="0">
                <a:solidFill>
                  <a:prstClr val="white">
                    <a:lumMod val="50000"/>
                  </a:prstClr>
                </a:solidFill>
                <a:cs typeface="Arial"/>
              </a:rPr>
              <a:t>mercado energético local </a:t>
            </a:r>
            <a:r>
              <a:rPr lang="es-ES" sz="1100" dirty="0">
                <a:solidFill>
                  <a:prstClr val="white">
                    <a:lumMod val="50000"/>
                  </a:prstClr>
                </a:solidFill>
                <a:cs typeface="Arial"/>
              </a:rPr>
              <a:t>bajo en carbono para acelerar la implementación de acciones.</a:t>
            </a:r>
          </a:p>
          <a:p>
            <a:pPr marL="0" indent="0" defTabSz="1542505">
              <a:spcAft>
                <a:spcPts val="1200"/>
              </a:spcAft>
              <a:buFont typeface="+mj-lt"/>
              <a:buNone/>
            </a:pPr>
            <a:endParaRPr lang="es-ES" sz="1100" dirty="0">
              <a:solidFill>
                <a:prstClr val="white">
                  <a:lumMod val="50000"/>
                </a:prstClr>
              </a:solidFill>
              <a:cs typeface="Arial"/>
            </a:endParaRPr>
          </a:p>
          <a:p>
            <a:pPr marL="0" indent="0" defTabSz="1542505">
              <a:spcAft>
                <a:spcPts val="1200"/>
              </a:spcAft>
              <a:buFont typeface="+mj-lt"/>
              <a:buNone/>
            </a:pPr>
            <a:r>
              <a:rPr lang="es-ES" sz="1100" dirty="0">
                <a:solidFill>
                  <a:prstClr val="white">
                    <a:lumMod val="50000"/>
                  </a:prstClr>
                </a:solidFill>
                <a:cs typeface="Arial"/>
              </a:rPr>
              <a:t>Fortalecer</a:t>
            </a:r>
            <a:r>
              <a:rPr lang="es-ES" sz="1100" b="1" dirty="0">
                <a:solidFill>
                  <a:prstClr val="white">
                    <a:lumMod val="50000"/>
                  </a:prstClr>
                </a:solidFill>
                <a:cs typeface="Arial"/>
              </a:rPr>
              <a:t> las competencias </a:t>
            </a:r>
            <a:r>
              <a:rPr lang="es-ES" sz="1100" dirty="0">
                <a:solidFill>
                  <a:prstClr val="white">
                    <a:lumMod val="50000"/>
                  </a:prstClr>
                </a:solidFill>
                <a:cs typeface="Arial"/>
              </a:rPr>
              <a:t>de los </a:t>
            </a:r>
            <a:r>
              <a:rPr lang="es-ES" sz="1100" b="1" dirty="0">
                <a:solidFill>
                  <a:prstClr val="white">
                    <a:lumMod val="50000"/>
                  </a:prstClr>
                </a:solidFill>
                <a:cs typeface="Arial"/>
              </a:rPr>
              <a:t>municipios</a:t>
            </a:r>
            <a:r>
              <a:rPr lang="es-ES" sz="1100" dirty="0">
                <a:solidFill>
                  <a:prstClr val="white">
                    <a:lumMod val="50000"/>
                  </a:prstClr>
                </a:solidFill>
                <a:cs typeface="Arial"/>
              </a:rPr>
              <a:t> en materias asociadas a la gestión energética local.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063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Para abordar estos tres desafíos hemos avanzado a partir de distintos instrumentos de apoyo, como:</a:t>
            </a:r>
          </a:p>
          <a:p>
            <a:r>
              <a:rPr lang="es-CL" dirty="0"/>
              <a:t>1. El desarrollo de estrategias energéticas locales</a:t>
            </a:r>
          </a:p>
          <a:p>
            <a:r>
              <a:rPr lang="es-CL" dirty="0"/>
              <a:t>2. Apoyo en la implementación de proyectos como el Concurso IEL, Comunidad y Asistencia Técnica</a:t>
            </a:r>
            <a:br>
              <a:rPr lang="es-CL" dirty="0"/>
            </a:br>
            <a:r>
              <a:rPr lang="es-CL" dirty="0"/>
              <a:t>3. Sello de Comuna </a:t>
            </a:r>
            <a:r>
              <a:rPr lang="es-CL" dirty="0" err="1"/>
              <a:t>Eenrgética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E44A3-B2DA-4D65-91D2-CD51B97634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2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346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899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6797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49526" y="1199477"/>
            <a:ext cx="1217353" cy="747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355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1673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8000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377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3185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8252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2993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591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4054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4237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414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7794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51C2417-4B55-8849-9F74-4DFCE160D124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6FD3520-176F-ED4B-AC6F-4B1094763C7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3722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err="1"/>
              <a:t>Insertar</a:t>
            </a:r>
            <a:r>
              <a:rPr lang="en-US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356753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35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9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err="1"/>
              <a:t>Insertar</a:t>
            </a:r>
            <a:r>
              <a:rPr lang="en-US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410243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8" y="6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err="1"/>
              <a:t>Insertar</a:t>
            </a:r>
            <a:r>
              <a:rPr lang="en-US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222637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63"/>
            <a:ext cx="8610600" cy="495487"/>
          </a:xfrm>
          <a:prstGeom prst="rect">
            <a:avLst/>
          </a:prstGeom>
        </p:spPr>
        <p:txBody>
          <a:bodyPr lIns="0" rIns="0"/>
          <a:lstStyle>
            <a:lvl1pPr algn="ctr">
              <a:defRPr sz="24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78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6" y="1717594"/>
            <a:ext cx="3097116" cy="34228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6523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515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63"/>
            <a:ext cx="8610600" cy="495487"/>
          </a:xfrm>
          <a:prstGeom prst="rect">
            <a:avLst/>
          </a:prstGeom>
        </p:spPr>
        <p:txBody>
          <a:bodyPr/>
          <a:lstStyle>
            <a:lvl1pPr algn="ctr">
              <a:defRPr sz="24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4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C8EAB14-A303-0543-A18A-70BFECFA9F1B}"/>
              </a:ext>
            </a:extLst>
          </p:cNvPr>
          <p:cNvSpPr/>
          <p:nvPr/>
        </p:nvSpPr>
        <p:spPr>
          <a:xfrm>
            <a:off x="-127725" y="4441374"/>
            <a:ext cx="12424228" cy="2416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  <p:extLst>
      <p:ext uri="{BB962C8B-B14F-4D97-AF65-F5344CB8AC3E}">
        <p14:creationId xmlns:p14="http://schemas.microsoft.com/office/powerpoint/2010/main" val="95529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7" y="1260379"/>
            <a:ext cx="4397255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err="1"/>
              <a:t>Insertar</a:t>
            </a:r>
            <a:r>
              <a:rPr lang="en-US"/>
              <a:t> imagen</a:t>
            </a:r>
          </a:p>
        </p:txBody>
      </p:sp>
    </p:spTree>
    <p:extLst>
      <p:ext uri="{BB962C8B-B14F-4D97-AF65-F5344CB8AC3E}">
        <p14:creationId xmlns:p14="http://schemas.microsoft.com/office/powerpoint/2010/main" val="2021761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305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08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412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064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14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453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093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312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020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073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224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9F93-8C85-CF4B-AFB7-6E6FDF6C55F2}" type="datetimeFigureOut">
              <a:rPr lang="es-ES_tradnl" smtClean="0"/>
              <a:t>16/12/2021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951FA-A203-9D48-957B-212F0F7A786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109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E37069-76F0-DE4B-8071-915150863150}"/>
              </a:ext>
            </a:extLst>
          </p:cNvPr>
          <p:cNvSpPr txBox="1"/>
          <p:nvPr/>
        </p:nvSpPr>
        <p:spPr>
          <a:xfrm>
            <a:off x="594015" y="5991924"/>
            <a:ext cx="3898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9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‹Nº›</a:t>
            </a:fld>
            <a:endParaRPr lang="en-MY" sz="900" b="1" i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AAB2E4A-54B7-2D47-A439-2B33CE68DF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12864" y="540310"/>
            <a:ext cx="492235" cy="3568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79BB34-4E69-7045-BFAA-054F383B7E4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92892" y="0"/>
            <a:ext cx="12377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3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49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microsoft.com/office/2007/relationships/hdphoto" Target="../media/hdphoto5.wdp"/><Relationship Id="rId26" Type="http://schemas.openxmlformats.org/officeDocument/2006/relationships/image" Target="../media/image42.png"/><Relationship Id="rId3" Type="http://schemas.openxmlformats.org/officeDocument/2006/relationships/chart" Target="../charts/chart1.xml"/><Relationship Id="rId21" Type="http://schemas.microsoft.com/office/2007/relationships/hdphoto" Target="../media/hdphoto6.wdp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5" Type="http://schemas.microsoft.com/office/2007/relationships/hdphoto" Target="../media/hdphoto8.wdp"/><Relationship Id="rId2" Type="http://schemas.openxmlformats.org/officeDocument/2006/relationships/notesSlide" Target="../notesSlides/notesSlide4.xml"/><Relationship Id="rId16" Type="http://schemas.microsoft.com/office/2007/relationships/hdphoto" Target="../media/hdphoto4.wdp"/><Relationship Id="rId20" Type="http://schemas.openxmlformats.org/officeDocument/2006/relationships/image" Target="../media/image39.png"/><Relationship Id="rId29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24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openxmlformats.org/officeDocument/2006/relationships/image" Target="../media/image37.png"/><Relationship Id="rId23" Type="http://schemas.microsoft.com/office/2007/relationships/hdphoto" Target="../media/hdphoto7.wdp"/><Relationship Id="rId28" Type="http://schemas.openxmlformats.org/officeDocument/2006/relationships/chart" Target="../charts/chart5.xml"/><Relationship Id="rId10" Type="http://schemas.openxmlformats.org/officeDocument/2006/relationships/chart" Target="../charts/chart3.xml"/><Relationship Id="rId19" Type="http://schemas.openxmlformats.org/officeDocument/2006/relationships/chart" Target="../charts/chart4.xml"/><Relationship Id="rId4" Type="http://schemas.openxmlformats.org/officeDocument/2006/relationships/image" Target="../media/image31.png"/><Relationship Id="rId9" Type="http://schemas.openxmlformats.org/officeDocument/2006/relationships/chart" Target="../charts/chart2.xml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8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unaenergetica.c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emf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0.pn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17" Type="http://schemas.openxmlformats.org/officeDocument/2006/relationships/image" Target="../media/image94.svg"/><Relationship Id="rId2" Type="http://schemas.openxmlformats.org/officeDocument/2006/relationships/image" Target="../media/image79.jp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png"/><Relationship Id="rId15" Type="http://schemas.openxmlformats.org/officeDocument/2006/relationships/image" Target="../media/image92.svg"/><Relationship Id="rId10" Type="http://schemas.openxmlformats.org/officeDocument/2006/relationships/image" Target="../media/image87.png"/><Relationship Id="rId4" Type="http://schemas.openxmlformats.org/officeDocument/2006/relationships/image" Target="../media/image81.svg"/><Relationship Id="rId9" Type="http://schemas.openxmlformats.org/officeDocument/2006/relationships/image" Target="../media/image86.svg"/><Relationship Id="rId1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sv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66.emf"/><Relationship Id="rId3" Type="http://schemas.openxmlformats.org/officeDocument/2006/relationships/image" Target="../media/image91.png"/><Relationship Id="rId7" Type="http://schemas.openxmlformats.org/officeDocument/2006/relationships/image" Target="../media/image107.pn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svg"/><Relationship Id="rId11" Type="http://schemas.openxmlformats.org/officeDocument/2006/relationships/image" Target="../media/image110.jpeg"/><Relationship Id="rId5" Type="http://schemas.openxmlformats.org/officeDocument/2006/relationships/image" Target="../media/image105.png"/><Relationship Id="rId15" Type="http://schemas.openxmlformats.org/officeDocument/2006/relationships/image" Target="../media/image113.svg"/><Relationship Id="rId10" Type="http://schemas.openxmlformats.org/officeDocument/2006/relationships/image" Target="../media/image109.svg"/><Relationship Id="rId4" Type="http://schemas.openxmlformats.org/officeDocument/2006/relationships/image" Target="../media/image92.svg"/><Relationship Id="rId9" Type="http://schemas.openxmlformats.org/officeDocument/2006/relationships/image" Target="../media/image85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93.png"/><Relationship Id="rId3" Type="http://schemas.openxmlformats.org/officeDocument/2006/relationships/image" Target="../media/image114.jpeg"/><Relationship Id="rId7" Type="http://schemas.openxmlformats.org/officeDocument/2006/relationships/image" Target="../media/image105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svg"/><Relationship Id="rId11" Type="http://schemas.openxmlformats.org/officeDocument/2006/relationships/image" Target="../media/image85.png"/><Relationship Id="rId5" Type="http://schemas.openxmlformats.org/officeDocument/2006/relationships/image" Target="../media/image91.png"/><Relationship Id="rId10" Type="http://schemas.openxmlformats.org/officeDocument/2006/relationships/image" Target="../media/image108.svg"/><Relationship Id="rId4" Type="http://schemas.openxmlformats.org/officeDocument/2006/relationships/image" Target="../media/image66.emf"/><Relationship Id="rId9" Type="http://schemas.openxmlformats.org/officeDocument/2006/relationships/image" Target="../media/image107.png"/><Relationship Id="rId14" Type="http://schemas.openxmlformats.org/officeDocument/2006/relationships/image" Target="../media/image1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5.svg"/><Relationship Id="rId3" Type="http://schemas.openxmlformats.org/officeDocument/2006/relationships/image" Target="../media/image116.jpg"/><Relationship Id="rId7" Type="http://schemas.openxmlformats.org/officeDocument/2006/relationships/image" Target="../media/image106.sv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09.svg"/><Relationship Id="rId5" Type="http://schemas.openxmlformats.org/officeDocument/2006/relationships/image" Target="../media/image66.emf"/><Relationship Id="rId10" Type="http://schemas.openxmlformats.org/officeDocument/2006/relationships/image" Target="../media/image85.png"/><Relationship Id="rId4" Type="http://schemas.openxmlformats.org/officeDocument/2006/relationships/image" Target="../media/image117.png"/><Relationship Id="rId9" Type="http://schemas.openxmlformats.org/officeDocument/2006/relationships/image" Target="../media/image10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svg"/><Relationship Id="rId5" Type="http://schemas.openxmlformats.org/officeDocument/2006/relationships/image" Target="../media/image85.png"/><Relationship Id="rId10" Type="http://schemas.openxmlformats.org/officeDocument/2006/relationships/image" Target="../media/image123.JPG"/><Relationship Id="rId4" Type="http://schemas.openxmlformats.org/officeDocument/2006/relationships/image" Target="../media/image92.svg"/><Relationship Id="rId9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svg"/><Relationship Id="rId5" Type="http://schemas.openxmlformats.org/officeDocument/2006/relationships/image" Target="../media/image85.png"/><Relationship Id="rId10" Type="http://schemas.openxmlformats.org/officeDocument/2006/relationships/image" Target="../media/image125.jpeg"/><Relationship Id="rId4" Type="http://schemas.openxmlformats.org/officeDocument/2006/relationships/image" Target="../media/image92.svg"/><Relationship Id="rId9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svg"/><Relationship Id="rId5" Type="http://schemas.openxmlformats.org/officeDocument/2006/relationships/image" Target="../media/image85.png"/><Relationship Id="rId10" Type="http://schemas.openxmlformats.org/officeDocument/2006/relationships/image" Target="../media/image127.jpg"/><Relationship Id="rId4" Type="http://schemas.openxmlformats.org/officeDocument/2006/relationships/image" Target="../media/image92.svg"/><Relationship Id="rId9" Type="http://schemas.openxmlformats.org/officeDocument/2006/relationships/image" Target="../media/image12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svg"/><Relationship Id="rId5" Type="http://schemas.openxmlformats.org/officeDocument/2006/relationships/image" Target="../media/image85.png"/><Relationship Id="rId10" Type="http://schemas.openxmlformats.org/officeDocument/2006/relationships/image" Target="../media/image129.jpg"/><Relationship Id="rId4" Type="http://schemas.openxmlformats.org/officeDocument/2006/relationships/image" Target="../media/image92.svg"/><Relationship Id="rId9" Type="http://schemas.openxmlformats.org/officeDocument/2006/relationships/image" Target="../media/image128.jp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66.emf"/><Relationship Id="rId3" Type="http://schemas.openxmlformats.org/officeDocument/2006/relationships/image" Target="../media/image91.png"/><Relationship Id="rId7" Type="http://schemas.openxmlformats.org/officeDocument/2006/relationships/image" Target="../media/image107.png"/><Relationship Id="rId12" Type="http://schemas.openxmlformats.org/officeDocument/2006/relationships/image" Target="../media/image1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svg"/><Relationship Id="rId11" Type="http://schemas.openxmlformats.org/officeDocument/2006/relationships/image" Target="../media/image131.jpeg"/><Relationship Id="rId5" Type="http://schemas.openxmlformats.org/officeDocument/2006/relationships/image" Target="../media/image105.png"/><Relationship Id="rId15" Type="http://schemas.openxmlformats.org/officeDocument/2006/relationships/image" Target="../media/image115.svg"/><Relationship Id="rId10" Type="http://schemas.openxmlformats.org/officeDocument/2006/relationships/image" Target="../media/image109.svg"/><Relationship Id="rId4" Type="http://schemas.openxmlformats.org/officeDocument/2006/relationships/image" Target="../media/image92.svg"/><Relationship Id="rId9" Type="http://schemas.openxmlformats.org/officeDocument/2006/relationships/image" Target="../media/image85.png"/><Relationship Id="rId1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svg"/><Relationship Id="rId5" Type="http://schemas.openxmlformats.org/officeDocument/2006/relationships/image" Target="../media/image85.png"/><Relationship Id="rId10" Type="http://schemas.openxmlformats.org/officeDocument/2006/relationships/image" Target="../media/image134.jpg"/><Relationship Id="rId4" Type="http://schemas.openxmlformats.org/officeDocument/2006/relationships/image" Target="../media/image92.svg"/><Relationship Id="rId9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2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negro, hombre, tablero&#10;&#10;Descripción generada automáticamente">
            <a:extLst>
              <a:ext uri="{FF2B5EF4-FFF2-40B4-BE49-F238E27FC236}">
                <a16:creationId xmlns:a16="http://schemas.microsoft.com/office/drawing/2014/main" id="{2D92FC67-B48B-4654-A30F-AC8896673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0" b="14631"/>
          <a:stretch/>
        </p:blipFill>
        <p:spPr>
          <a:xfrm>
            <a:off x="27" y="1"/>
            <a:ext cx="12191973" cy="6950580"/>
          </a:xfrm>
          <a:prstGeom prst="rect">
            <a:avLst/>
          </a:prstGeom>
        </p:spPr>
      </p:pic>
      <p:sp>
        <p:nvSpPr>
          <p:cNvPr id="9" name="4 Título">
            <a:extLst>
              <a:ext uri="{FF2B5EF4-FFF2-40B4-BE49-F238E27FC236}">
                <a16:creationId xmlns:a16="http://schemas.microsoft.com/office/drawing/2014/main" id="{DC1A906D-FACF-4B42-85F1-ABA9B14C324D}"/>
              </a:ext>
            </a:extLst>
          </p:cNvPr>
          <p:cNvSpPr txBox="1">
            <a:spLocks/>
          </p:cNvSpPr>
          <p:nvPr/>
        </p:nvSpPr>
        <p:spPr bwMode="auto">
          <a:xfrm>
            <a:off x="420814" y="3709682"/>
            <a:ext cx="10886017" cy="152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CB7"/>
                </a:solidFill>
                <a:latin typeface="+mj-lt"/>
                <a:ea typeface="ヒラギノ角ゴ Pro W3" charset="-128"/>
                <a:cs typeface="Verdana"/>
              </a:defRPr>
            </a:lvl1pPr>
            <a:lvl2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2pPr>
            <a:lvl3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3pPr>
            <a:lvl4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4pPr>
            <a:lvl5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pPr lvl="0">
              <a:defRPr/>
            </a:pPr>
            <a:r>
              <a:rPr lang="es-CL" sz="3200" dirty="0">
                <a:solidFill>
                  <a:schemeClr val="bg1"/>
                </a:solidFill>
                <a:latin typeface="Calibri"/>
              </a:rPr>
              <a:t>Oportunidades para la gestión energética local</a:t>
            </a:r>
          </a:p>
          <a:p>
            <a:pPr defTabSz="457189">
              <a:defRPr/>
            </a:pPr>
            <a:r>
              <a:rPr lang="es-CL" sz="2000" dirty="0">
                <a:solidFill>
                  <a:schemeClr val="bg1"/>
                </a:solidFill>
                <a:latin typeface="Calibri"/>
              </a:rPr>
              <a:t>Agencia de Sostenibilidad Energética de Chile</a:t>
            </a:r>
          </a:p>
          <a:p>
            <a:pPr defTabSz="457189">
              <a:defRPr/>
            </a:pPr>
            <a:r>
              <a:rPr lang="es-CL" sz="1800" b="0" i="1" dirty="0">
                <a:solidFill>
                  <a:schemeClr val="bg1"/>
                </a:solidFill>
                <a:latin typeface="Calibri"/>
              </a:rPr>
              <a:t>Rodrigo Barrera, Coordinador Comuna Energética</a:t>
            </a:r>
          </a:p>
        </p:txBody>
      </p:sp>
      <p:pic>
        <p:nvPicPr>
          <p:cNvPr id="8" name="Imagen 7" descr="Logo-Agencia.png">
            <a:extLst>
              <a:ext uri="{FF2B5EF4-FFF2-40B4-BE49-F238E27FC236}">
                <a16:creationId xmlns:a16="http://schemas.microsoft.com/office/drawing/2014/main" id="{10E11342-437A-4CD7-B294-5769B7B5F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2" y="599017"/>
            <a:ext cx="3747821" cy="18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8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205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Enfrentar la sequía - El Mostrador">
            <a:extLst>
              <a:ext uri="{FF2B5EF4-FFF2-40B4-BE49-F238E27FC236}">
                <a16:creationId xmlns:a16="http://schemas.microsoft.com/office/drawing/2014/main" id="{8CA0B13E-5BEF-4CFF-AEE0-69DEE1678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r="-1" b="14225"/>
          <a:stretch/>
        </p:blipFill>
        <p:spPr bwMode="auto">
          <a:xfrm>
            <a:off x="4547937" y="-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versidad de Aysén">
            <a:extLst>
              <a:ext uri="{FF2B5EF4-FFF2-40B4-BE49-F238E27FC236}">
                <a16:creationId xmlns:a16="http://schemas.microsoft.com/office/drawing/2014/main" id="{59DAC819-C923-41EF-9F78-5B464FD31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1" r="-1" b="9340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60670C3-9541-4192-845E-2B5E84DE92B5}"/>
              </a:ext>
            </a:extLst>
          </p:cNvPr>
          <p:cNvSpPr/>
          <p:nvPr/>
        </p:nvSpPr>
        <p:spPr>
          <a:xfrm>
            <a:off x="838200" y="1115219"/>
            <a:ext cx="539591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¿Es relevante la gestión local en la transición energética?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38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50 Rectángulo"/>
          <p:cNvSpPr/>
          <p:nvPr/>
        </p:nvSpPr>
        <p:spPr>
          <a:xfrm>
            <a:off x="6334413" y="91588"/>
            <a:ext cx="5876279" cy="2800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62521" y="6250537"/>
            <a:ext cx="5829368" cy="5647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6362521" y="4996701"/>
            <a:ext cx="5848638" cy="12897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30553" y="2865132"/>
            <a:ext cx="5880605" cy="2127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8" name="47 Gráfico"/>
          <p:cNvGraphicFramePr/>
          <p:nvPr/>
        </p:nvGraphicFramePr>
        <p:xfrm>
          <a:off x="4775225" y="-1332084"/>
          <a:ext cx="2319837" cy="8146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40 Trapecio"/>
          <p:cNvSpPr/>
          <p:nvPr/>
        </p:nvSpPr>
        <p:spPr>
          <a:xfrm rot="16200000">
            <a:off x="392896" y="1705369"/>
            <a:ext cx="6723063" cy="3495505"/>
          </a:xfrm>
          <a:prstGeom prst="trapezoid">
            <a:avLst>
              <a:gd name="adj" fmla="val 51185"/>
            </a:avLst>
          </a:prstGeom>
          <a:solidFill>
            <a:srgbClr val="F0C7BA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8244378" y="6527745"/>
            <a:ext cx="2844748" cy="19367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E457F5-7E21-4A8B-883F-A8F17F675D43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4" descr="\\jupiter\DER\Catastro Térmico\Roadmap\C Presentaciones\img\valve.png"/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9476" y="2299010"/>
            <a:ext cx="375476" cy="37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\\jupiter\DER\Catastro Térmico\Roadmap\C Presentaciones\img\coal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4155" y="738401"/>
            <a:ext cx="1139135" cy="113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55 CuadroTexto"/>
          <p:cNvSpPr txBox="1"/>
          <p:nvPr/>
        </p:nvSpPr>
        <p:spPr>
          <a:xfrm>
            <a:off x="9795936" y="2365294"/>
            <a:ext cx="861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LNG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10538095" y="983137"/>
            <a:ext cx="861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Coal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613" y="5079862"/>
            <a:ext cx="637740" cy="63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58 Flecha derecha"/>
          <p:cNvSpPr/>
          <p:nvPr/>
        </p:nvSpPr>
        <p:spPr>
          <a:xfrm>
            <a:off x="7673909" y="1384470"/>
            <a:ext cx="574006" cy="484623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59 Flecha derecha"/>
          <p:cNvSpPr/>
          <p:nvPr/>
        </p:nvSpPr>
        <p:spPr>
          <a:xfrm>
            <a:off x="7673909" y="3775312"/>
            <a:ext cx="522695" cy="48462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60 Flecha derecha"/>
          <p:cNvSpPr/>
          <p:nvPr/>
        </p:nvSpPr>
        <p:spPr>
          <a:xfrm>
            <a:off x="7673910" y="5475291"/>
            <a:ext cx="539872" cy="484623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2" name="61 Gráfico"/>
          <p:cNvGraphicFramePr/>
          <p:nvPr/>
        </p:nvGraphicFramePr>
        <p:xfrm>
          <a:off x="7863271" y="4992477"/>
          <a:ext cx="1516345" cy="1242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3" name="62 Gráfico"/>
          <p:cNvGraphicFramePr/>
          <p:nvPr/>
        </p:nvGraphicFramePr>
        <p:xfrm>
          <a:off x="7877876" y="2299081"/>
          <a:ext cx="1469177" cy="2492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64" name="Picture 4" descr="\\jupiter\DER\Catastro Térmico\Roadmap\C Presentaciones\img\cargo-truck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2314" y="4017622"/>
            <a:ext cx="717798" cy="7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6444" l="9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054" y="3174318"/>
            <a:ext cx="843306" cy="84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65 CuadroTexto"/>
          <p:cNvSpPr txBox="1"/>
          <p:nvPr/>
        </p:nvSpPr>
        <p:spPr>
          <a:xfrm>
            <a:off x="10309606" y="3303587"/>
            <a:ext cx="108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</a:t>
            </a: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1386" y="5717604"/>
            <a:ext cx="396181" cy="38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67 CuadroTexto"/>
          <p:cNvSpPr txBox="1"/>
          <p:nvPr/>
        </p:nvSpPr>
        <p:spPr>
          <a:xfrm>
            <a:off x="9853856" y="5750674"/>
            <a:ext cx="144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Industry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68 CuadroTexto"/>
          <p:cNvSpPr txBox="1"/>
          <p:nvPr/>
        </p:nvSpPr>
        <p:spPr>
          <a:xfrm>
            <a:off x="9853854" y="5283412"/>
            <a:ext cx="1192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Mining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48652" y="5870743"/>
            <a:ext cx="303393" cy="29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987" l="0" r="97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4595" b="9999"/>
          <a:stretch/>
        </p:blipFill>
        <p:spPr bwMode="auto">
          <a:xfrm>
            <a:off x="9806062" y="3969064"/>
            <a:ext cx="874665" cy="89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4667" y1="26222" x2="54667" y2="26222"/>
                        <a14:foregroundMark x1="26222" y1="29778" x2="26222" y2="29778"/>
                        <a14:foregroundMark x1="76000" y1="35556" x2="76000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6918" r="9781" b="13877"/>
          <a:stretch/>
        </p:blipFill>
        <p:spPr bwMode="auto">
          <a:xfrm>
            <a:off x="6448419" y="983136"/>
            <a:ext cx="1149293" cy="117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" name="72 Gráfico"/>
          <p:cNvGraphicFramePr/>
          <p:nvPr/>
        </p:nvGraphicFramePr>
        <p:xfrm>
          <a:off x="7864227" y="6107048"/>
          <a:ext cx="1494256" cy="734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74" name="73 CuadroTexto"/>
          <p:cNvSpPr txBox="1"/>
          <p:nvPr/>
        </p:nvSpPr>
        <p:spPr>
          <a:xfrm>
            <a:off x="5622119" y="6328844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8%</a:t>
            </a:r>
          </a:p>
        </p:txBody>
      </p:sp>
      <p:pic>
        <p:nvPicPr>
          <p:cNvPr id="75" name="Picture 7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778" b="82667" l="0" r="100000">
                        <a14:foregroundMark x1="23111" y1="31556" x2="23111" y2="31556"/>
                        <a14:foregroundMark x1="25333" y1="48000" x2="25333" y2="48000"/>
                        <a14:foregroundMark x1="54222" y1="44000" x2="54222" y2="44000"/>
                        <a14:foregroundMark x1="60889" y1="52000" x2="60889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93" b="16069"/>
          <a:stretch/>
        </p:blipFill>
        <p:spPr bwMode="auto">
          <a:xfrm>
            <a:off x="9150932" y="6357814"/>
            <a:ext cx="629730" cy="4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75 CuadroTexto"/>
          <p:cNvSpPr txBox="1"/>
          <p:nvPr/>
        </p:nvSpPr>
        <p:spPr>
          <a:xfrm>
            <a:off x="9853856" y="6383773"/>
            <a:ext cx="1600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Residential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/>
          <p:cNvSpPr/>
          <p:nvPr/>
        </p:nvSpPr>
        <p:spPr>
          <a:xfrm>
            <a:off x="7673911" y="6328842"/>
            <a:ext cx="539872" cy="484623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Picture 8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4667" y1="16000" x2="14667" y2="16000"/>
                        <a14:foregroundMark x1="50222" y1="30222" x2="50222" y2="30222"/>
                        <a14:foregroundMark x1="42667" y1="49778" x2="42667" y2="49778"/>
                        <a14:foregroundMark x1="33778" y1="56000" x2="33778" y2="56000"/>
                        <a14:foregroundMark x1="22222" y1="58222" x2="22222" y2="58222"/>
                        <a14:foregroundMark x1="20444" y1="50667" x2="20444" y2="50667"/>
                        <a14:foregroundMark x1="33778" y1="51556" x2="33778" y2="51556"/>
                        <a14:foregroundMark x1="67111" y1="49778" x2="67111" y2="49778"/>
                        <a14:foregroundMark x1="68889" y1="62222" x2="68889" y2="62222"/>
                        <a14:foregroundMark x1="88000" y1="84000" x2="88000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393" y="5154682"/>
            <a:ext cx="995344" cy="9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0" descr="Resultado de imagen para transportation icon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111">
                        <a14:foregroundMark x1="52889" y1="22667" x2="52889" y2="22667"/>
                        <a14:foregroundMark x1="29333" y1="55556" x2="29333" y2="55556"/>
                        <a14:foregroundMark x1="31556" y1="82222" x2="31556" y2="82222"/>
                        <a14:foregroundMark x1="27556" y1="76889" x2="27556" y2="76889"/>
                        <a14:foregroundMark x1="33333" y1="77778" x2="33333" y2="77778"/>
                        <a14:foregroundMark x1="21778" y1="76444" x2="21778" y2="76444"/>
                        <a14:foregroundMark x1="15556" y1="76889" x2="15556" y2="76889"/>
                        <a14:foregroundMark x1="61778" y1="63556" x2="61778" y2="63556"/>
                        <a14:foregroundMark x1="63556" y1="76000" x2="63556" y2="76000"/>
                        <a14:foregroundMark x1="74222" y1="76444" x2="74222" y2="76444"/>
                        <a14:foregroundMark x1="75111" y1="82222" x2="75111" y2="82222"/>
                        <a14:foregroundMark x1="81778" y1="79556" x2="81778" y2="79556"/>
                        <a14:foregroundMark x1="87556" y1="53333" x2="87556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19" y="3420613"/>
            <a:ext cx="1187004" cy="11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79 CuadroTexto"/>
          <p:cNvSpPr txBox="1"/>
          <p:nvPr/>
        </p:nvSpPr>
        <p:spPr>
          <a:xfrm>
            <a:off x="5557199" y="547529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19%</a:t>
            </a:r>
          </a:p>
        </p:txBody>
      </p:sp>
      <p:sp>
        <p:nvSpPr>
          <p:cNvPr id="81" name="80 CuadroTexto"/>
          <p:cNvSpPr txBox="1"/>
          <p:nvPr/>
        </p:nvSpPr>
        <p:spPr>
          <a:xfrm>
            <a:off x="5613615" y="376542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31%</a:t>
            </a:r>
          </a:p>
        </p:txBody>
      </p:sp>
      <p:sp>
        <p:nvSpPr>
          <p:cNvPr id="82" name="81 CuadroTexto"/>
          <p:cNvSpPr txBox="1"/>
          <p:nvPr/>
        </p:nvSpPr>
        <p:spPr>
          <a:xfrm>
            <a:off x="5622118" y="1561300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42%</a:t>
            </a:r>
          </a:p>
        </p:txBody>
      </p:sp>
      <p:pic>
        <p:nvPicPr>
          <p:cNvPr id="83" name="Picture 11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3077" b="68681" l="26354" r="75451">
                        <a14:foregroundMark x1="41877" y1="58791" x2="41877" y2="58791"/>
                        <a14:foregroundMark x1="60650" y1="57143" x2="60650" y2="57143"/>
                        <a14:foregroundMark x1="55235" y1="44505" x2="55235" y2="44505"/>
                        <a14:foregroundMark x1="48375" y1="32967" x2="48375" y2="32967"/>
                        <a14:foregroundMark x1="48736" y1="37363" x2="48736" y2="37363"/>
                        <a14:foregroundMark x1="48375" y1="42857" x2="48375" y2="42857"/>
                        <a14:foregroundMark x1="48375" y1="48352" x2="48375" y2="48352"/>
                        <a14:foregroundMark x1="48014" y1="52747" x2="48014" y2="52747"/>
                        <a14:foregroundMark x1="48375" y1="58242" x2="48375" y2="58242"/>
                        <a14:foregroundMark x1="46570" y1="57692" x2="46570" y2="57692"/>
                        <a14:foregroundMark x1="46570" y1="53846" x2="46570" y2="53846"/>
                        <a14:foregroundMark x1="46209" y1="48352" x2="46209" y2="48352"/>
                        <a14:foregroundMark x1="46209" y1="43407" x2="46209" y2="43407"/>
                        <a14:foregroundMark x1="45848" y1="37363" x2="45848" y2="37363"/>
                        <a14:foregroundMark x1="46570" y1="32967" x2="46570" y2="32967"/>
                        <a14:foregroundMark x1="35018" y1="42857" x2="35018" y2="42857"/>
                        <a14:foregroundMark x1="34657" y1="46703" x2="34657" y2="46703"/>
                        <a14:foregroundMark x1="34657" y1="52747" x2="34657" y2="52747"/>
                        <a14:foregroundMark x1="35018" y1="57692" x2="35018" y2="57692"/>
                        <a14:foregroundMark x1="35018" y1="62637" x2="35018" y2="62637"/>
                        <a14:foregroundMark x1="32852" y1="62088" x2="32852" y2="62088"/>
                        <a14:foregroundMark x1="32852" y1="57143" x2="32852" y2="57143"/>
                        <a14:foregroundMark x1="32852" y1="53297" x2="32852" y2="53297"/>
                        <a14:foregroundMark x1="32852" y1="47253" x2="32852" y2="47253"/>
                        <a14:foregroundMark x1="32491" y1="42857" x2="32491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6" t="19019" r="24007" b="30022"/>
          <a:stretch/>
        </p:blipFill>
        <p:spPr bwMode="auto">
          <a:xfrm>
            <a:off x="6659735" y="6322044"/>
            <a:ext cx="726661" cy="46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83 Gráfico"/>
          <p:cNvGraphicFramePr/>
          <p:nvPr/>
        </p:nvGraphicFramePr>
        <p:xfrm>
          <a:off x="7863848" y="-300971"/>
          <a:ext cx="1520065" cy="3009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graphicFrame>
        <p:nvGraphicFramePr>
          <p:cNvPr id="86" name="1 Gráfico"/>
          <p:cNvGraphicFramePr>
            <a:graphicFrameLocks/>
          </p:cNvGraphicFramePr>
          <p:nvPr/>
        </p:nvGraphicFramePr>
        <p:xfrm>
          <a:off x="428847" y="1307968"/>
          <a:ext cx="3507574" cy="4842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85" name="84 CuadroTexto"/>
          <p:cNvSpPr txBox="1"/>
          <p:nvPr/>
        </p:nvSpPr>
        <p:spPr>
          <a:xfrm>
            <a:off x="2006675" y="2943567"/>
            <a:ext cx="12784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457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78%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5060" y="358213"/>
            <a:ext cx="4897303" cy="111449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8" tIns="60959" rIns="121918" bIns="60959" numCol="1" anchor="t" anchorCtr="0" compatLnSpc="1">
            <a:prstTxWarp prst="textNoShape">
              <a:avLst/>
            </a:prstTxWarp>
          </a:bodyPr>
          <a:lstStyle/>
          <a:p>
            <a:pPr defTabSz="457192" fontAlgn="base">
              <a:spcAft>
                <a:spcPct val="0"/>
              </a:spcAft>
            </a:pPr>
            <a:r>
              <a:rPr lang="es-CL" sz="3200" b="1" dirty="0">
                <a:solidFill>
                  <a:srgbClr val="006CB7"/>
                </a:solidFill>
                <a:latin typeface="Calibri"/>
                <a:ea typeface="ヒラギノ角ゴ Pro W3" charset="-128"/>
              </a:rPr>
              <a:t>Sector de Energía es responsable del 78% de GEI</a:t>
            </a:r>
          </a:p>
        </p:txBody>
      </p:sp>
      <p:sp>
        <p:nvSpPr>
          <p:cNvPr id="43" name="5 CuadroTexto">
            <a:extLst>
              <a:ext uri="{FF2B5EF4-FFF2-40B4-BE49-F238E27FC236}">
                <a16:creationId xmlns:a16="http://schemas.microsoft.com/office/drawing/2014/main" id="{5E0F71E1-EB81-4126-A97F-554D5E67A672}"/>
              </a:ext>
            </a:extLst>
          </p:cNvPr>
          <p:cNvSpPr txBox="1"/>
          <p:nvPr/>
        </p:nvSpPr>
        <p:spPr>
          <a:xfrm>
            <a:off x="112" y="6463221"/>
            <a:ext cx="6814451" cy="328352"/>
          </a:xfrm>
          <a:prstGeom prst="rect">
            <a:avLst/>
          </a:prstGeom>
          <a:noFill/>
        </p:spPr>
        <p:txBody>
          <a:bodyPr wrap="square" lIns="162553" tIns="81276" rIns="162553" bIns="81276" rtlCol="0">
            <a:spAutoFit/>
          </a:bodyPr>
          <a:lstStyle/>
          <a:p>
            <a:pPr marL="0" marR="0" lvl="0" indent="0" algn="l" defTabSz="609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</a:t>
            </a:r>
            <a:r>
              <a:rPr kumimoji="0" lang="es-C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3rd IBA, </a:t>
            </a:r>
            <a:r>
              <a:rPr kumimoji="0" lang="es-CL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Ministry</a:t>
            </a:r>
            <a:r>
              <a:rPr kumimoji="0" lang="es-C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es-CL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</a:t>
            </a:r>
            <a:endParaRPr kumimoji="0" lang="es-CL" sz="10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6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700214" y="998807"/>
          <a:ext cx="8598151" cy="533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2 Rectángulo">
            <a:extLst>
              <a:ext uri="{FF2B5EF4-FFF2-40B4-BE49-F238E27FC236}">
                <a16:creationId xmlns:a16="http://schemas.microsoft.com/office/drawing/2014/main" id="{8D7A2378-4EF5-41B1-8B1B-8EC1083FCA7B}"/>
              </a:ext>
            </a:extLst>
          </p:cNvPr>
          <p:cNvSpPr/>
          <p:nvPr/>
        </p:nvSpPr>
        <p:spPr>
          <a:xfrm>
            <a:off x="9000513" y="2201428"/>
            <a:ext cx="2491275" cy="270000"/>
          </a:xfrm>
          <a:prstGeom prst="rect">
            <a:avLst/>
          </a:prstGeom>
          <a:solidFill>
            <a:srgbClr val="F79646">
              <a:lumMod val="40000"/>
              <a:lumOff val="60000"/>
              <a:alpha val="29804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Hydrogen (21%) </a:t>
            </a:r>
          </a:p>
        </p:txBody>
      </p:sp>
      <p:sp>
        <p:nvSpPr>
          <p:cNvPr id="10" name="76 Rectángulo">
            <a:extLst>
              <a:ext uri="{FF2B5EF4-FFF2-40B4-BE49-F238E27FC236}">
                <a16:creationId xmlns:a16="http://schemas.microsoft.com/office/drawing/2014/main" id="{B47C46CF-8EAD-457A-9B4A-D9EA0D2A1FC9}"/>
              </a:ext>
            </a:extLst>
          </p:cNvPr>
          <p:cNvSpPr/>
          <p:nvPr/>
        </p:nvSpPr>
        <p:spPr>
          <a:xfrm>
            <a:off x="9000513" y="3618304"/>
            <a:ext cx="2491275" cy="270000"/>
          </a:xfrm>
          <a:prstGeom prst="rect">
            <a:avLst/>
          </a:prstGeom>
          <a:solidFill>
            <a:srgbClr val="4F81BD">
              <a:lumMod val="40000"/>
              <a:lumOff val="60000"/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Efficiency (7%)</a:t>
            </a:r>
          </a:p>
        </p:txBody>
      </p:sp>
      <p:sp>
        <p:nvSpPr>
          <p:cNvPr id="12" name="164 Rectángulo">
            <a:extLst>
              <a:ext uri="{FF2B5EF4-FFF2-40B4-BE49-F238E27FC236}">
                <a16:creationId xmlns:a16="http://schemas.microsoft.com/office/drawing/2014/main" id="{E920C666-90B3-4704-8F5F-46C66D5842E9}"/>
              </a:ext>
            </a:extLst>
          </p:cNvPr>
          <p:cNvSpPr/>
          <p:nvPr/>
        </p:nvSpPr>
        <p:spPr>
          <a:xfrm>
            <a:off x="8954351" y="5888261"/>
            <a:ext cx="1739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Carbon neutrality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71 Rectángulo">
            <a:extLst>
              <a:ext uri="{FF2B5EF4-FFF2-40B4-BE49-F238E27FC236}">
                <a16:creationId xmlns:a16="http://schemas.microsoft.com/office/drawing/2014/main" id="{E0769075-8794-486B-9AE9-158A6B6D7F48}"/>
              </a:ext>
            </a:extLst>
          </p:cNvPr>
          <p:cNvSpPr/>
          <p:nvPr/>
        </p:nvSpPr>
        <p:spPr>
          <a:xfrm>
            <a:off x="9000513" y="1732688"/>
            <a:ext cx="2491275" cy="270000"/>
          </a:xfrm>
          <a:prstGeom prst="rect">
            <a:avLst/>
          </a:prstGeom>
          <a:solidFill>
            <a:srgbClr val="F79646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Sustainable Industry (25%) </a:t>
            </a:r>
          </a:p>
        </p:txBody>
      </p:sp>
      <p:sp>
        <p:nvSpPr>
          <p:cNvPr id="14" name="86 Rectángulo">
            <a:extLst>
              <a:ext uri="{FF2B5EF4-FFF2-40B4-BE49-F238E27FC236}">
                <a16:creationId xmlns:a16="http://schemas.microsoft.com/office/drawing/2014/main" id="{1BC7011B-5C12-4304-8461-9406EFE2EBD6}"/>
              </a:ext>
            </a:extLst>
          </p:cNvPr>
          <p:cNvSpPr/>
          <p:nvPr/>
        </p:nvSpPr>
        <p:spPr>
          <a:xfrm>
            <a:off x="9000513" y="2555647"/>
            <a:ext cx="2491275" cy="2700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Electromobility (17%) </a:t>
            </a:r>
          </a:p>
        </p:txBody>
      </p:sp>
      <p:sp>
        <p:nvSpPr>
          <p:cNvPr id="15" name="144 Rectángulo">
            <a:extLst>
              <a:ext uri="{FF2B5EF4-FFF2-40B4-BE49-F238E27FC236}">
                <a16:creationId xmlns:a16="http://schemas.microsoft.com/office/drawing/2014/main" id="{0569FC7F-154F-4A2D-BFB7-E86E7A8C1CA6}"/>
              </a:ext>
            </a:extLst>
          </p:cNvPr>
          <p:cNvSpPr/>
          <p:nvPr/>
        </p:nvSpPr>
        <p:spPr>
          <a:xfrm>
            <a:off x="9000513" y="4708328"/>
            <a:ext cx="2491275" cy="270000"/>
          </a:xfrm>
          <a:prstGeom prst="rect">
            <a:avLst/>
          </a:prstGeom>
          <a:solidFill>
            <a:srgbClr val="55823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carbon capture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34 Rectángulo">
            <a:extLst>
              <a:ext uri="{FF2B5EF4-FFF2-40B4-BE49-F238E27FC236}">
                <a16:creationId xmlns:a16="http://schemas.microsoft.com/office/drawing/2014/main" id="{7E5249D9-592D-4A8C-96F4-8737F8DBB31E}"/>
              </a:ext>
            </a:extLst>
          </p:cNvPr>
          <p:cNvSpPr/>
          <p:nvPr/>
        </p:nvSpPr>
        <p:spPr>
          <a:xfrm>
            <a:off x="9000513" y="2909867"/>
            <a:ext cx="2491275" cy="270000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building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(17%) </a:t>
            </a:r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C324CFC1-0EB6-4E38-BBF2-45BCE41FA8D1}"/>
              </a:ext>
            </a:extLst>
          </p:cNvPr>
          <p:cNvSpPr txBox="1"/>
          <p:nvPr/>
        </p:nvSpPr>
        <p:spPr>
          <a:xfrm>
            <a:off x="4999290" y="1403114"/>
            <a:ext cx="1873535" cy="32957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 scenario</a:t>
            </a:r>
          </a:p>
        </p:txBody>
      </p:sp>
      <p:sp>
        <p:nvSpPr>
          <p:cNvPr id="18" name="1 CuadroTexto">
            <a:extLst>
              <a:ext uri="{FF2B5EF4-FFF2-40B4-BE49-F238E27FC236}">
                <a16:creationId xmlns:a16="http://schemas.microsoft.com/office/drawing/2014/main" id="{6668ABD4-268C-4023-B29B-44CD470C035A}"/>
              </a:ext>
            </a:extLst>
          </p:cNvPr>
          <p:cNvSpPr txBox="1"/>
          <p:nvPr/>
        </p:nvSpPr>
        <p:spPr>
          <a:xfrm>
            <a:off x="2462357" y="5216195"/>
            <a:ext cx="2228103" cy="2374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Neutrality Scenario</a:t>
            </a:r>
          </a:p>
        </p:txBody>
      </p:sp>
      <p:sp>
        <p:nvSpPr>
          <p:cNvPr id="19" name="41 Rectángulo">
            <a:extLst>
              <a:ext uri="{FF2B5EF4-FFF2-40B4-BE49-F238E27FC236}">
                <a16:creationId xmlns:a16="http://schemas.microsoft.com/office/drawing/2014/main" id="{85A7CD5E-FDC3-441A-9AC6-AAA6A29ACE95}"/>
              </a:ext>
            </a:extLst>
          </p:cNvPr>
          <p:cNvSpPr/>
          <p:nvPr/>
        </p:nvSpPr>
        <p:spPr>
          <a:xfrm>
            <a:off x="9000513" y="3264085"/>
            <a:ext cx="2491275" cy="270000"/>
          </a:xfrm>
          <a:prstGeom prst="rect">
            <a:avLst/>
          </a:prstGeom>
          <a:solidFill>
            <a:srgbClr val="C0504D">
              <a:lumMod val="60000"/>
              <a:lumOff val="40000"/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1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out of coal power plants (13%)</a:t>
            </a:r>
          </a:p>
        </p:txBody>
      </p:sp>
      <p:sp>
        <p:nvSpPr>
          <p:cNvPr id="20" name="Cerrar corchete 19">
            <a:extLst>
              <a:ext uri="{FF2B5EF4-FFF2-40B4-BE49-F238E27FC236}">
                <a16:creationId xmlns:a16="http://schemas.microsoft.com/office/drawing/2014/main" id="{660304AE-023C-408F-A0B9-35BB81C3FA65}"/>
              </a:ext>
            </a:extLst>
          </p:cNvPr>
          <p:cNvSpPr/>
          <p:nvPr/>
        </p:nvSpPr>
        <p:spPr>
          <a:xfrm>
            <a:off x="11490337" y="1620397"/>
            <a:ext cx="59256" cy="2307459"/>
          </a:xfrm>
          <a:prstGeom prst="rightBracket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errar corchete 20">
            <a:extLst>
              <a:ext uri="{FF2B5EF4-FFF2-40B4-BE49-F238E27FC236}">
                <a16:creationId xmlns:a16="http://schemas.microsoft.com/office/drawing/2014/main" id="{DE957F42-684E-42A8-8031-CD12A6A5B247}"/>
              </a:ext>
            </a:extLst>
          </p:cNvPr>
          <p:cNvSpPr/>
          <p:nvPr/>
        </p:nvSpPr>
        <p:spPr>
          <a:xfrm>
            <a:off x="11499497" y="3953231"/>
            <a:ext cx="50096" cy="1935031"/>
          </a:xfrm>
          <a:prstGeom prst="rightBracket">
            <a:avLst/>
          </a:prstGeom>
          <a:noFill/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144 Rectángulo">
            <a:extLst>
              <a:ext uri="{FF2B5EF4-FFF2-40B4-BE49-F238E27FC236}">
                <a16:creationId xmlns:a16="http://schemas.microsoft.com/office/drawing/2014/main" id="{4F6E0F79-8952-4539-ABA3-CD711FFF8A9F}"/>
              </a:ext>
            </a:extLst>
          </p:cNvPr>
          <p:cNvSpPr/>
          <p:nvPr/>
        </p:nvSpPr>
        <p:spPr>
          <a:xfrm>
            <a:off x="9000513" y="3972521"/>
            <a:ext cx="2491275" cy="373848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 Forest Carbon Capture </a:t>
            </a:r>
            <a:endParaRPr kumimoji="0" lang="en-US" sz="1200" b="0" i="0" u="none" strike="noStrike" kern="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6D9A699-F787-42B7-8EAE-735012B38646}"/>
              </a:ext>
            </a:extLst>
          </p:cNvPr>
          <p:cNvSpPr txBox="1"/>
          <p:nvPr/>
        </p:nvSpPr>
        <p:spPr>
          <a:xfrm rot="16200000">
            <a:off x="11253764" y="4737488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(65 MMtCO2</a:t>
            </a:r>
            <a:r>
              <a: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0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6D9A699-F787-42B7-8EAE-735012B38646}"/>
              </a:ext>
            </a:extLst>
          </p:cNvPr>
          <p:cNvSpPr txBox="1"/>
          <p:nvPr/>
        </p:nvSpPr>
        <p:spPr>
          <a:xfrm rot="16200000">
            <a:off x="11253764" y="2506414"/>
            <a:ext cx="95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50%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(65 MMtCO2</a:t>
            </a:r>
            <a:r>
              <a: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0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1 Título">
            <a:extLst>
              <a:ext uri="{FF2B5EF4-FFF2-40B4-BE49-F238E27FC236}">
                <a16:creationId xmlns:a16="http://schemas.microsoft.com/office/drawing/2014/main" id="{015665C6-8EBE-4D0F-878F-7CAFCE33405D}"/>
              </a:ext>
            </a:extLst>
          </p:cNvPr>
          <p:cNvSpPr txBox="1">
            <a:spLocks/>
          </p:cNvSpPr>
          <p:nvPr/>
        </p:nvSpPr>
        <p:spPr bwMode="auto">
          <a:xfrm>
            <a:off x="304802" y="152400"/>
            <a:ext cx="1088601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CB7"/>
                </a:solidFill>
                <a:latin typeface="+mj-lt"/>
                <a:ea typeface="ヒラギノ角ゴ Pro W3" charset="-128"/>
                <a:cs typeface="Verdana"/>
              </a:defRPr>
            </a:lvl1pPr>
            <a:lvl2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2pPr>
            <a:lvl3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3pPr>
            <a:lvl4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4pPr>
            <a:lvl5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006CB7"/>
                </a:solidFill>
                <a:effectLst/>
                <a:uLnTx/>
                <a:uFillTx/>
                <a:latin typeface="Calibri"/>
                <a:ea typeface="ヒラギノ角ゴ Pro W3" charset="-128"/>
              </a:rPr>
              <a:t>Estrategia de carbono neutralidad</a:t>
            </a:r>
          </a:p>
        </p:txBody>
      </p:sp>
      <p:pic>
        <p:nvPicPr>
          <p:cNvPr id="25" name="Imagen 24" descr="Logo-Agencia.png">
            <a:extLst>
              <a:ext uri="{FF2B5EF4-FFF2-40B4-BE49-F238E27FC236}">
                <a16:creationId xmlns:a16="http://schemas.microsoft.com/office/drawing/2014/main" id="{FA427712-CB93-498B-B8A5-5562D6C95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1" y="-23116"/>
            <a:ext cx="1703375" cy="861379"/>
          </a:xfrm>
          <a:prstGeom prst="rect">
            <a:avLst/>
          </a:prstGeom>
        </p:spPr>
      </p:pic>
      <p:sp>
        <p:nvSpPr>
          <p:cNvPr id="26" name="5 CuadroTexto">
            <a:extLst>
              <a:ext uri="{FF2B5EF4-FFF2-40B4-BE49-F238E27FC236}">
                <a16:creationId xmlns:a16="http://schemas.microsoft.com/office/drawing/2014/main" id="{98BDDE61-2E0C-4074-8FEA-03C7DF8CCAAE}"/>
              </a:ext>
            </a:extLst>
          </p:cNvPr>
          <p:cNvSpPr txBox="1"/>
          <p:nvPr/>
        </p:nvSpPr>
        <p:spPr>
          <a:xfrm>
            <a:off x="112" y="6463221"/>
            <a:ext cx="6814451" cy="328352"/>
          </a:xfrm>
          <a:prstGeom prst="rect">
            <a:avLst/>
          </a:prstGeom>
          <a:noFill/>
        </p:spPr>
        <p:txBody>
          <a:bodyPr wrap="square" lIns="162553" tIns="81276" rIns="162553" bIns="81276" rtlCol="0">
            <a:spAutoFit/>
          </a:bodyPr>
          <a:lstStyle/>
          <a:p>
            <a:pPr marL="0" marR="0" lvl="0" indent="0" algn="l" defTabSz="609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Ministerio de Energía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EA040975-63B1-43DA-BE52-B2FAC904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27" y="6443138"/>
            <a:ext cx="1139714" cy="3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hile abre un camino hacia la electromovilidad">
            <a:extLst>
              <a:ext uri="{FF2B5EF4-FFF2-40B4-BE49-F238E27FC236}">
                <a16:creationId xmlns:a16="http://schemas.microsoft.com/office/drawing/2014/main" id="{3DAC7AC3-31AE-4E4D-8878-F9EFFDD1E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4"/>
          <a:stretch/>
        </p:blipFill>
        <p:spPr bwMode="auto">
          <a:xfrm>
            <a:off x="3281319" y="6450887"/>
            <a:ext cx="590177" cy="3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89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ráfico 81"/>
          <p:cNvGraphicFramePr>
            <a:graphicFrameLocks noGrp="1"/>
          </p:cNvGraphicFramePr>
          <p:nvPr/>
        </p:nvGraphicFramePr>
        <p:xfrm>
          <a:off x="126014" y="1121371"/>
          <a:ext cx="11867884" cy="5426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7" name="Rectángulo 86">
            <a:extLst>
              <a:ext uri="{FF2B5EF4-FFF2-40B4-BE49-F238E27FC236}">
                <a16:creationId xmlns:a16="http://schemas.microsoft.com/office/drawing/2014/main" id="{D837834A-084B-0B49-8D10-0E30260BAF64}"/>
              </a:ext>
            </a:extLst>
          </p:cNvPr>
          <p:cNvSpPr/>
          <p:nvPr/>
        </p:nvSpPr>
        <p:spPr>
          <a:xfrm>
            <a:off x="10952733" y="1121371"/>
            <a:ext cx="107587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  MM tCO2e</a:t>
            </a:r>
          </a:p>
        </p:txBody>
      </p:sp>
      <p:sp>
        <p:nvSpPr>
          <p:cNvPr id="5" name="25 Rectángulo">
            <a:extLst>
              <a:ext uri="{FF2B5EF4-FFF2-40B4-BE49-F238E27FC236}">
                <a16:creationId xmlns:a16="http://schemas.microsoft.com/office/drawing/2014/main" id="{163933CE-23BE-0D4A-A132-391BF636E776}"/>
              </a:ext>
            </a:extLst>
          </p:cNvPr>
          <p:cNvSpPr/>
          <p:nvPr/>
        </p:nvSpPr>
        <p:spPr>
          <a:xfrm>
            <a:off x="3471869" y="5627729"/>
            <a:ext cx="1181414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 sostenible</a:t>
            </a:r>
          </a:p>
        </p:txBody>
      </p:sp>
      <p:sp>
        <p:nvSpPr>
          <p:cNvPr id="6" name="25 Rectángulo">
            <a:extLst>
              <a:ext uri="{FF2B5EF4-FFF2-40B4-BE49-F238E27FC236}">
                <a16:creationId xmlns:a16="http://schemas.microsoft.com/office/drawing/2014/main" id="{D1A38E22-13D5-EE46-B089-232A373CFB27}"/>
              </a:ext>
            </a:extLst>
          </p:cNvPr>
          <p:cNvSpPr/>
          <p:nvPr/>
        </p:nvSpPr>
        <p:spPr>
          <a:xfrm>
            <a:off x="5063865" y="5627729"/>
            <a:ext cx="989053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Electromovilidad</a:t>
            </a:r>
          </a:p>
        </p:txBody>
      </p:sp>
      <p:sp>
        <p:nvSpPr>
          <p:cNvPr id="7" name="25 Rectángulo">
            <a:extLst>
              <a:ext uri="{FF2B5EF4-FFF2-40B4-BE49-F238E27FC236}">
                <a16:creationId xmlns:a16="http://schemas.microsoft.com/office/drawing/2014/main" id="{B84F893B-59AB-8F43-86E2-2C9C33BA92B2}"/>
              </a:ext>
            </a:extLst>
          </p:cNvPr>
          <p:cNvSpPr/>
          <p:nvPr/>
        </p:nvSpPr>
        <p:spPr>
          <a:xfrm>
            <a:off x="6585637" y="5636899"/>
            <a:ext cx="1274388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Edificación sostenible</a:t>
            </a:r>
          </a:p>
        </p:txBody>
      </p:sp>
      <p:sp>
        <p:nvSpPr>
          <p:cNvPr id="8" name="25 Rectángulo">
            <a:extLst>
              <a:ext uri="{FF2B5EF4-FFF2-40B4-BE49-F238E27FC236}">
                <a16:creationId xmlns:a16="http://schemas.microsoft.com/office/drawing/2014/main" id="{12475AB4-F190-3748-AE4A-F59E6766225E}"/>
              </a:ext>
            </a:extLst>
          </p:cNvPr>
          <p:cNvSpPr/>
          <p:nvPr/>
        </p:nvSpPr>
        <p:spPr>
          <a:xfrm>
            <a:off x="5067030" y="5947758"/>
            <a:ext cx="1128514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Retiro de centrales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07E9CE-A1C4-C04E-902C-326C3B3C1628}"/>
              </a:ext>
            </a:extLst>
          </p:cNvPr>
          <p:cNvSpPr/>
          <p:nvPr/>
        </p:nvSpPr>
        <p:spPr>
          <a:xfrm>
            <a:off x="4811921" y="5606507"/>
            <a:ext cx="201344" cy="201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4C47D14-C542-C048-9CA5-6A345BABE208}"/>
              </a:ext>
            </a:extLst>
          </p:cNvPr>
          <p:cNvSpPr/>
          <p:nvPr/>
        </p:nvSpPr>
        <p:spPr>
          <a:xfrm>
            <a:off x="6351859" y="5607260"/>
            <a:ext cx="201344" cy="201344"/>
          </a:xfrm>
          <a:prstGeom prst="rect">
            <a:avLst/>
          </a:prstGeom>
          <a:solidFill>
            <a:srgbClr val="784EB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8BA9ABE-0CB0-7F42-9E2D-38909F8786C6}"/>
              </a:ext>
            </a:extLst>
          </p:cNvPr>
          <p:cNvSpPr/>
          <p:nvPr/>
        </p:nvSpPr>
        <p:spPr>
          <a:xfrm>
            <a:off x="4813989" y="5908751"/>
            <a:ext cx="201344" cy="2013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EA8E5E4-A019-A644-A454-F8C50B399E9F}"/>
              </a:ext>
            </a:extLst>
          </p:cNvPr>
          <p:cNvSpPr/>
          <p:nvPr/>
        </p:nvSpPr>
        <p:spPr>
          <a:xfrm>
            <a:off x="3233764" y="5605491"/>
            <a:ext cx="201344" cy="201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ángulo 108">
            <a:extLst>
              <a:ext uri="{FF2B5EF4-FFF2-40B4-BE49-F238E27FC236}">
                <a16:creationId xmlns:a16="http://schemas.microsoft.com/office/drawing/2014/main" id="{6F93BD7B-3319-CE40-830A-2D1FE0765D40}"/>
              </a:ext>
            </a:extLst>
          </p:cNvPr>
          <p:cNvSpPr/>
          <p:nvPr/>
        </p:nvSpPr>
        <p:spPr>
          <a:xfrm>
            <a:off x="10066096" y="5678311"/>
            <a:ext cx="1012917" cy="3284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Transporte </a:t>
            </a:r>
          </a:p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Público - regiones</a:t>
            </a:r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B2637C8D-B329-F748-BB4A-DD698EF2360A}"/>
              </a:ext>
            </a:extLst>
          </p:cNvPr>
          <p:cNvSpPr/>
          <p:nvPr/>
        </p:nvSpPr>
        <p:spPr>
          <a:xfrm>
            <a:off x="957631" y="1265090"/>
            <a:ext cx="689291" cy="16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Taxis 100%</a:t>
            </a: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9209EA1A-2E23-9E44-91DA-1B191338C802}"/>
              </a:ext>
            </a:extLst>
          </p:cNvPr>
          <p:cNvSpPr/>
          <p:nvPr/>
        </p:nvSpPr>
        <p:spPr>
          <a:xfrm>
            <a:off x="2774085" y="2199810"/>
            <a:ext cx="1552649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Sistemas solares térmicos</a:t>
            </a:r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1FFE5132-56BA-9F47-A042-303E3F07FC35}"/>
              </a:ext>
            </a:extLst>
          </p:cNvPr>
          <p:cNvSpPr/>
          <p:nvPr/>
        </p:nvSpPr>
        <p:spPr>
          <a:xfrm>
            <a:off x="6629348" y="2986986"/>
            <a:ext cx="1179810" cy="16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Transporte de carga</a:t>
            </a: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6164ED60-CDFF-4444-89E8-3101BA3F0E8F}"/>
              </a:ext>
            </a:extLst>
          </p:cNvPr>
          <p:cNvSpPr/>
          <p:nvPr/>
        </p:nvSpPr>
        <p:spPr>
          <a:xfrm>
            <a:off x="5493642" y="2853591"/>
            <a:ext cx="847989" cy="16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Usos motrices</a:t>
            </a:r>
          </a:p>
        </p:txBody>
      </p:sp>
      <p:sp>
        <p:nvSpPr>
          <p:cNvPr id="125" name="Rectángulo 124">
            <a:extLst>
              <a:ext uri="{FF2B5EF4-FFF2-40B4-BE49-F238E27FC236}">
                <a16:creationId xmlns:a16="http://schemas.microsoft.com/office/drawing/2014/main" id="{4DE319D2-B556-B248-A1E1-4C9076A42F1D}"/>
              </a:ext>
            </a:extLst>
          </p:cNvPr>
          <p:cNvSpPr/>
          <p:nvPr/>
        </p:nvSpPr>
        <p:spPr>
          <a:xfrm>
            <a:off x="870670" y="945314"/>
            <a:ext cx="1550104" cy="16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Generación Distribuida FV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5E07E55C-E358-254B-A995-6B79E03E4F5B}"/>
              </a:ext>
            </a:extLst>
          </p:cNvPr>
          <p:cNvSpPr/>
          <p:nvPr/>
        </p:nvSpPr>
        <p:spPr>
          <a:xfrm>
            <a:off x="1180413" y="1417610"/>
            <a:ext cx="1947649" cy="16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Sistemas de gestión energía 2,5%</a:t>
            </a:r>
          </a:p>
        </p:txBody>
      </p:sp>
      <p:sp>
        <p:nvSpPr>
          <p:cNvPr id="185" name="Rectángulo 184">
            <a:extLst>
              <a:ext uri="{FF2B5EF4-FFF2-40B4-BE49-F238E27FC236}">
                <a16:creationId xmlns:a16="http://schemas.microsoft.com/office/drawing/2014/main" id="{C3B2E1C7-F601-274C-BAC3-BE34990F5B4A}"/>
              </a:ext>
            </a:extLst>
          </p:cNvPr>
          <p:cNvSpPr/>
          <p:nvPr/>
        </p:nvSpPr>
        <p:spPr>
          <a:xfrm>
            <a:off x="9243755" y="5090440"/>
            <a:ext cx="1665168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Electrificación térmica</a:t>
            </a:r>
          </a:p>
        </p:txBody>
      </p:sp>
      <p:sp>
        <p:nvSpPr>
          <p:cNvPr id="186" name="Rectángulo 185">
            <a:extLst>
              <a:ext uri="{FF2B5EF4-FFF2-40B4-BE49-F238E27FC236}">
                <a16:creationId xmlns:a16="http://schemas.microsoft.com/office/drawing/2014/main" id="{F47D494B-DBC2-0844-8552-A033C24D332E}"/>
              </a:ext>
            </a:extLst>
          </p:cNvPr>
          <p:cNvSpPr/>
          <p:nvPr/>
        </p:nvSpPr>
        <p:spPr>
          <a:xfrm>
            <a:off x="9188828" y="4854613"/>
            <a:ext cx="1284181" cy="1642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Retiro de centrales</a:t>
            </a:r>
          </a:p>
        </p:txBody>
      </p:sp>
      <p:sp>
        <p:nvSpPr>
          <p:cNvPr id="195" name="Rectángulo 194">
            <a:extLst>
              <a:ext uri="{FF2B5EF4-FFF2-40B4-BE49-F238E27FC236}">
                <a16:creationId xmlns:a16="http://schemas.microsoft.com/office/drawing/2014/main" id="{82E39DA9-78FE-D546-9627-E19085C562B4}"/>
              </a:ext>
            </a:extLst>
          </p:cNvPr>
          <p:cNvSpPr/>
          <p:nvPr/>
        </p:nvSpPr>
        <p:spPr>
          <a:xfrm>
            <a:off x="8692519" y="5266462"/>
            <a:ext cx="2107183" cy="32842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</a:t>
            </a:r>
            <a:r>
              <a:rPr kumimoji="0" lang="es-ES_tradnl" sz="10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Reacond</a:t>
            </a: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térmico </a:t>
            </a:r>
          </a:p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viviendas vulnerables</a:t>
            </a: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CF001790-C364-FE44-823A-2E0FAF587FA9}"/>
              </a:ext>
            </a:extLst>
          </p:cNvPr>
          <p:cNvSpPr/>
          <p:nvPr/>
        </p:nvSpPr>
        <p:spPr>
          <a:xfrm>
            <a:off x="11477828" y="5003425"/>
            <a:ext cx="680304" cy="49263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</a:t>
            </a:r>
            <a:r>
              <a:rPr kumimoji="0" lang="es-ES_tradnl" sz="1067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Veh</a:t>
            </a: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Particulares 60%</a:t>
            </a:r>
          </a:p>
        </p:txBody>
      </p: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AEF0EE3A-E370-8A4C-9EF5-CA574B9AC020}"/>
              </a:ext>
            </a:extLst>
          </p:cNvPr>
          <p:cNvCxnSpPr>
            <a:cxnSpLocks/>
          </p:cNvCxnSpPr>
          <p:nvPr/>
        </p:nvCxnSpPr>
        <p:spPr>
          <a:xfrm flipV="1">
            <a:off x="879461" y="1306037"/>
            <a:ext cx="0" cy="286374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 recto 129">
            <a:extLst>
              <a:ext uri="{FF2B5EF4-FFF2-40B4-BE49-F238E27FC236}">
                <a16:creationId xmlns:a16="http://schemas.microsoft.com/office/drawing/2014/main" id="{9DB398D1-30DF-7147-9674-233C8FA82275}"/>
              </a:ext>
            </a:extLst>
          </p:cNvPr>
          <p:cNvCxnSpPr>
            <a:cxnSpLocks/>
          </p:cNvCxnSpPr>
          <p:nvPr/>
        </p:nvCxnSpPr>
        <p:spPr>
          <a:xfrm flipV="1">
            <a:off x="954377" y="1432442"/>
            <a:ext cx="1" cy="25642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cto 146">
            <a:extLst>
              <a:ext uri="{FF2B5EF4-FFF2-40B4-BE49-F238E27FC236}">
                <a16:creationId xmlns:a16="http://schemas.microsoft.com/office/drawing/2014/main" id="{D59E1E56-A608-CF45-BD52-B976A8462C2B}"/>
              </a:ext>
            </a:extLst>
          </p:cNvPr>
          <p:cNvCxnSpPr>
            <a:cxnSpLocks/>
          </p:cNvCxnSpPr>
          <p:nvPr/>
        </p:nvCxnSpPr>
        <p:spPr>
          <a:xfrm flipV="1">
            <a:off x="1784864" y="1990010"/>
            <a:ext cx="1" cy="200663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cto 147">
            <a:extLst>
              <a:ext uri="{FF2B5EF4-FFF2-40B4-BE49-F238E27FC236}">
                <a16:creationId xmlns:a16="http://schemas.microsoft.com/office/drawing/2014/main" id="{A355248F-713F-1C44-8616-707B4542BDBD}"/>
              </a:ext>
            </a:extLst>
          </p:cNvPr>
          <p:cNvCxnSpPr>
            <a:cxnSpLocks/>
          </p:cNvCxnSpPr>
          <p:nvPr/>
        </p:nvCxnSpPr>
        <p:spPr>
          <a:xfrm flipV="1">
            <a:off x="1990726" y="2113085"/>
            <a:ext cx="1" cy="18835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ector recto 153">
            <a:extLst>
              <a:ext uri="{FF2B5EF4-FFF2-40B4-BE49-F238E27FC236}">
                <a16:creationId xmlns:a16="http://schemas.microsoft.com/office/drawing/2014/main" id="{9C6670B0-D0B4-B447-8ADF-FEC190759EB8}"/>
              </a:ext>
            </a:extLst>
          </p:cNvPr>
          <p:cNvCxnSpPr>
            <a:cxnSpLocks/>
          </p:cNvCxnSpPr>
          <p:nvPr/>
        </p:nvCxnSpPr>
        <p:spPr>
          <a:xfrm flipV="1">
            <a:off x="4023687" y="2546098"/>
            <a:ext cx="0" cy="145055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ector recto 164">
            <a:extLst>
              <a:ext uri="{FF2B5EF4-FFF2-40B4-BE49-F238E27FC236}">
                <a16:creationId xmlns:a16="http://schemas.microsoft.com/office/drawing/2014/main" id="{255CA0F0-A381-7F44-B952-63973C1CD795}"/>
              </a:ext>
            </a:extLst>
          </p:cNvPr>
          <p:cNvCxnSpPr>
            <a:cxnSpLocks/>
          </p:cNvCxnSpPr>
          <p:nvPr/>
        </p:nvCxnSpPr>
        <p:spPr>
          <a:xfrm flipV="1">
            <a:off x="5232907" y="2866578"/>
            <a:ext cx="0" cy="113007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 recto 173">
            <a:extLst>
              <a:ext uri="{FF2B5EF4-FFF2-40B4-BE49-F238E27FC236}">
                <a16:creationId xmlns:a16="http://schemas.microsoft.com/office/drawing/2014/main" id="{C4976328-7DFA-3643-BF4E-BF37360DEC45}"/>
              </a:ext>
            </a:extLst>
          </p:cNvPr>
          <p:cNvCxnSpPr>
            <a:cxnSpLocks/>
          </p:cNvCxnSpPr>
          <p:nvPr/>
        </p:nvCxnSpPr>
        <p:spPr>
          <a:xfrm flipH="1" flipV="1">
            <a:off x="8269729" y="2489816"/>
            <a:ext cx="1928" cy="148498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recto 183">
            <a:extLst>
              <a:ext uri="{FF2B5EF4-FFF2-40B4-BE49-F238E27FC236}">
                <a16:creationId xmlns:a16="http://schemas.microsoft.com/office/drawing/2014/main" id="{9D40DBCE-03E8-1140-9987-B43360C06052}"/>
              </a:ext>
            </a:extLst>
          </p:cNvPr>
          <p:cNvCxnSpPr>
            <a:cxnSpLocks/>
          </p:cNvCxnSpPr>
          <p:nvPr/>
        </p:nvCxnSpPr>
        <p:spPr>
          <a:xfrm flipV="1">
            <a:off x="8708851" y="2958203"/>
            <a:ext cx="3399" cy="105391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recto 196">
            <a:extLst>
              <a:ext uri="{FF2B5EF4-FFF2-40B4-BE49-F238E27FC236}">
                <a16:creationId xmlns:a16="http://schemas.microsoft.com/office/drawing/2014/main" id="{EF1947A0-1CB3-4645-A0AD-E4DE94874D4D}"/>
              </a:ext>
            </a:extLst>
          </p:cNvPr>
          <p:cNvCxnSpPr>
            <a:cxnSpLocks/>
          </p:cNvCxnSpPr>
          <p:nvPr/>
        </p:nvCxnSpPr>
        <p:spPr>
          <a:xfrm flipV="1">
            <a:off x="11630209" y="3996647"/>
            <a:ext cx="0" cy="955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25 Rectángulo">
            <a:extLst>
              <a:ext uri="{FF2B5EF4-FFF2-40B4-BE49-F238E27FC236}">
                <a16:creationId xmlns:a16="http://schemas.microsoft.com/office/drawing/2014/main" id="{6E6B0E09-FCB5-5B4D-98F8-A685DB67316C}"/>
              </a:ext>
            </a:extLst>
          </p:cNvPr>
          <p:cNvSpPr/>
          <p:nvPr/>
        </p:nvSpPr>
        <p:spPr>
          <a:xfrm>
            <a:off x="103179" y="6460437"/>
            <a:ext cx="31183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En </a:t>
            </a:r>
            <a:r>
              <a:rPr kumimoji="0" lang="es-CL" sz="9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verde</a:t>
            </a:r>
            <a:r>
              <a:rPr kumimoji="0" lang="es-CL" sz="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: Medidas en curso</a:t>
            </a:r>
            <a:endParaRPr kumimoji="0" lang="es-CL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B2637C8D-B329-F748-BB4A-DD698EF2360A}"/>
              </a:ext>
            </a:extLst>
          </p:cNvPr>
          <p:cNvSpPr/>
          <p:nvPr/>
        </p:nvSpPr>
        <p:spPr>
          <a:xfrm>
            <a:off x="3591431" y="2374322"/>
            <a:ext cx="1604606" cy="1642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Vehículos Comerciales 60%</a:t>
            </a:r>
          </a:p>
        </p:txBody>
      </p:sp>
      <p:cxnSp>
        <p:nvCxnSpPr>
          <p:cNvPr id="113" name="Conector recto 112">
            <a:extLst>
              <a:ext uri="{FF2B5EF4-FFF2-40B4-BE49-F238E27FC236}">
                <a16:creationId xmlns:a16="http://schemas.microsoft.com/office/drawing/2014/main" id="{26C1C6BA-1304-2B47-BDF4-E5E32F4ACD21}"/>
              </a:ext>
            </a:extLst>
          </p:cNvPr>
          <p:cNvCxnSpPr>
            <a:cxnSpLocks/>
          </p:cNvCxnSpPr>
          <p:nvPr/>
        </p:nvCxnSpPr>
        <p:spPr>
          <a:xfrm flipV="1">
            <a:off x="1209495" y="1631266"/>
            <a:ext cx="0" cy="23653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EC028910-F52D-0945-883B-E2AD5173C640}"/>
              </a:ext>
            </a:extLst>
          </p:cNvPr>
          <p:cNvCxnSpPr>
            <a:cxnSpLocks/>
          </p:cNvCxnSpPr>
          <p:nvPr/>
        </p:nvCxnSpPr>
        <p:spPr>
          <a:xfrm flipV="1">
            <a:off x="1609364" y="1813173"/>
            <a:ext cx="1" cy="21834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C02FF458-B72D-BB41-BC81-4FC23F1C8345}"/>
              </a:ext>
            </a:extLst>
          </p:cNvPr>
          <p:cNvSpPr/>
          <p:nvPr/>
        </p:nvSpPr>
        <p:spPr>
          <a:xfrm>
            <a:off x="1662339" y="1765334"/>
            <a:ext cx="2361348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Estándares mínimos motores (100HP)</a:t>
            </a: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9209EA1A-2E23-9E44-91DA-1B191338C802}"/>
              </a:ext>
            </a:extLst>
          </p:cNvPr>
          <p:cNvSpPr/>
          <p:nvPr/>
        </p:nvSpPr>
        <p:spPr>
          <a:xfrm>
            <a:off x="6625621" y="2126262"/>
            <a:ext cx="1689393" cy="3284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Calificación energética viviendas existentes</a:t>
            </a:r>
          </a:p>
        </p:txBody>
      </p: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id="{BEF64E4E-053A-4D45-A1B3-F6B910C28D64}"/>
              </a:ext>
            </a:extLst>
          </p:cNvPr>
          <p:cNvCxnSpPr>
            <a:cxnSpLocks/>
          </p:cNvCxnSpPr>
          <p:nvPr/>
        </p:nvCxnSpPr>
        <p:spPr>
          <a:xfrm flipV="1">
            <a:off x="3516519" y="2404983"/>
            <a:ext cx="0" cy="159166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C02FF458-B72D-BB41-BC81-4FC23F1C8345}"/>
              </a:ext>
            </a:extLst>
          </p:cNvPr>
          <p:cNvSpPr/>
          <p:nvPr/>
        </p:nvSpPr>
        <p:spPr>
          <a:xfrm>
            <a:off x="4707218" y="2702366"/>
            <a:ext cx="1940183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Electrificación motriz - cobre</a:t>
            </a:r>
          </a:p>
        </p:txBody>
      </p:sp>
      <p:sp>
        <p:nvSpPr>
          <p:cNvPr id="150" name="Rectángulo 149">
            <a:extLst>
              <a:ext uri="{FF2B5EF4-FFF2-40B4-BE49-F238E27FC236}">
                <a16:creationId xmlns:a16="http://schemas.microsoft.com/office/drawing/2014/main" id="{C02FF458-B72D-BB41-BC81-4FC23F1C8345}"/>
              </a:ext>
            </a:extLst>
          </p:cNvPr>
          <p:cNvSpPr/>
          <p:nvPr/>
        </p:nvSpPr>
        <p:spPr>
          <a:xfrm>
            <a:off x="8491659" y="2710566"/>
            <a:ext cx="1940183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Electrificación motriz - comercial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82E39DA9-78FE-D546-9627-E19085C562B4}"/>
              </a:ext>
            </a:extLst>
          </p:cNvPr>
          <p:cNvSpPr/>
          <p:nvPr/>
        </p:nvSpPr>
        <p:spPr>
          <a:xfrm>
            <a:off x="896645" y="1082976"/>
            <a:ext cx="1742460" cy="1642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Cambio Modal Transporte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C02FF458-B72D-BB41-BC81-4FC23F1C8345}"/>
              </a:ext>
            </a:extLst>
          </p:cNvPr>
          <p:cNvSpPr/>
          <p:nvPr/>
        </p:nvSpPr>
        <p:spPr>
          <a:xfrm>
            <a:off x="1879823" y="1921194"/>
            <a:ext cx="1940183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Electrificación motriz - industria</a:t>
            </a: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C02FF458-B72D-BB41-BC81-4FC23F1C8345}"/>
              </a:ext>
            </a:extLst>
          </p:cNvPr>
          <p:cNvSpPr/>
          <p:nvPr/>
        </p:nvSpPr>
        <p:spPr>
          <a:xfrm>
            <a:off x="1398565" y="1589428"/>
            <a:ext cx="2190251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Electrificación motriz – resto minería</a:t>
            </a: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6F93BD7B-3319-CE40-830A-2D1FE0765D40}"/>
              </a:ext>
            </a:extLst>
          </p:cNvPr>
          <p:cNvSpPr/>
          <p:nvPr/>
        </p:nvSpPr>
        <p:spPr>
          <a:xfrm>
            <a:off x="8257127" y="2518630"/>
            <a:ext cx="2035023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Transporte público - RM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9209EA1A-2E23-9E44-91DA-1B191338C802}"/>
              </a:ext>
            </a:extLst>
          </p:cNvPr>
          <p:cNvSpPr/>
          <p:nvPr/>
        </p:nvSpPr>
        <p:spPr>
          <a:xfrm>
            <a:off x="2276361" y="2057993"/>
            <a:ext cx="1997395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Calefacción eléctrica - residencial</a:t>
            </a:r>
          </a:p>
        </p:txBody>
      </p: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0A935904-D6C2-2442-AA95-F73E182DC7A9}"/>
              </a:ext>
            </a:extLst>
          </p:cNvPr>
          <p:cNvCxnSpPr>
            <a:cxnSpLocks/>
          </p:cNvCxnSpPr>
          <p:nvPr/>
        </p:nvCxnSpPr>
        <p:spPr>
          <a:xfrm flipV="1">
            <a:off x="7228621" y="3186327"/>
            <a:ext cx="0" cy="81032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E808CF0D-20F2-E444-8364-47B14C3EFADF}"/>
              </a:ext>
            </a:extLst>
          </p:cNvPr>
          <p:cNvSpPr/>
          <p:nvPr/>
        </p:nvSpPr>
        <p:spPr>
          <a:xfrm>
            <a:off x="8969481" y="2936386"/>
            <a:ext cx="1249240" cy="1642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Geotermia</a:t>
            </a:r>
          </a:p>
        </p:txBody>
      </p:sp>
      <p:cxnSp>
        <p:nvCxnSpPr>
          <p:cNvPr id="131" name="Conector recto 130">
            <a:extLst>
              <a:ext uri="{FF2B5EF4-FFF2-40B4-BE49-F238E27FC236}">
                <a16:creationId xmlns:a16="http://schemas.microsoft.com/office/drawing/2014/main" id="{EF1947A0-1CB3-4645-A0AD-E4DE94874D4D}"/>
              </a:ext>
            </a:extLst>
          </p:cNvPr>
          <p:cNvCxnSpPr>
            <a:cxnSpLocks/>
          </p:cNvCxnSpPr>
          <p:nvPr/>
        </p:nvCxnSpPr>
        <p:spPr>
          <a:xfrm flipV="1">
            <a:off x="8972539" y="3186327"/>
            <a:ext cx="0" cy="80576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cto 139">
            <a:extLst>
              <a:ext uri="{FF2B5EF4-FFF2-40B4-BE49-F238E27FC236}">
                <a16:creationId xmlns:a16="http://schemas.microsoft.com/office/drawing/2014/main" id="{0957C062-4B11-AB4F-A545-D1BF09706FDE}"/>
              </a:ext>
            </a:extLst>
          </p:cNvPr>
          <p:cNvCxnSpPr>
            <a:cxnSpLocks/>
          </p:cNvCxnSpPr>
          <p:nvPr/>
        </p:nvCxnSpPr>
        <p:spPr>
          <a:xfrm>
            <a:off x="11436789" y="3974799"/>
            <a:ext cx="0" cy="159358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cto 141">
            <a:extLst>
              <a:ext uri="{FF2B5EF4-FFF2-40B4-BE49-F238E27FC236}">
                <a16:creationId xmlns:a16="http://schemas.microsoft.com/office/drawing/2014/main" id="{0957C062-4B11-AB4F-A545-D1BF09706FDE}"/>
              </a:ext>
            </a:extLst>
          </p:cNvPr>
          <p:cNvCxnSpPr>
            <a:cxnSpLocks/>
          </p:cNvCxnSpPr>
          <p:nvPr/>
        </p:nvCxnSpPr>
        <p:spPr>
          <a:xfrm>
            <a:off x="11123226" y="4012116"/>
            <a:ext cx="1" cy="17128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D796E02-367A-5444-97B1-ABE49D5499EB}"/>
              </a:ext>
            </a:extLst>
          </p:cNvPr>
          <p:cNvCxnSpPr>
            <a:cxnSpLocks/>
          </p:cNvCxnSpPr>
          <p:nvPr/>
        </p:nvCxnSpPr>
        <p:spPr>
          <a:xfrm>
            <a:off x="11782610" y="1367269"/>
            <a:ext cx="37916" cy="309587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9209EA1A-2E23-9E44-91DA-1B191338C802}"/>
              </a:ext>
            </a:extLst>
          </p:cNvPr>
          <p:cNvSpPr/>
          <p:nvPr/>
        </p:nvSpPr>
        <p:spPr>
          <a:xfrm>
            <a:off x="4085908" y="2538154"/>
            <a:ext cx="1552649" cy="164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Sistemas solares térmicos</a:t>
            </a:r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C4976328-7DFA-3643-BF4E-BF37360DEC45}"/>
              </a:ext>
            </a:extLst>
          </p:cNvPr>
          <p:cNvCxnSpPr>
            <a:cxnSpLocks/>
          </p:cNvCxnSpPr>
          <p:nvPr/>
        </p:nvCxnSpPr>
        <p:spPr>
          <a:xfrm flipV="1">
            <a:off x="5800721" y="3004611"/>
            <a:ext cx="0" cy="9920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cto 131">
            <a:extLst>
              <a:ext uri="{FF2B5EF4-FFF2-40B4-BE49-F238E27FC236}">
                <a16:creationId xmlns:a16="http://schemas.microsoft.com/office/drawing/2014/main" id="{0A935904-D6C2-2442-AA95-F73E182DC7A9}"/>
              </a:ext>
            </a:extLst>
          </p:cNvPr>
          <p:cNvCxnSpPr>
            <a:cxnSpLocks/>
          </p:cNvCxnSpPr>
          <p:nvPr/>
        </p:nvCxnSpPr>
        <p:spPr>
          <a:xfrm flipV="1">
            <a:off x="4663093" y="2702365"/>
            <a:ext cx="0" cy="1294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cto 132">
            <a:extLst>
              <a:ext uri="{FF2B5EF4-FFF2-40B4-BE49-F238E27FC236}">
                <a16:creationId xmlns:a16="http://schemas.microsoft.com/office/drawing/2014/main" id="{C4976328-7DFA-3643-BF4E-BF37360DEC45}"/>
              </a:ext>
            </a:extLst>
          </p:cNvPr>
          <p:cNvCxnSpPr>
            <a:cxnSpLocks/>
          </p:cNvCxnSpPr>
          <p:nvPr/>
        </p:nvCxnSpPr>
        <p:spPr>
          <a:xfrm flipV="1">
            <a:off x="8416745" y="2776903"/>
            <a:ext cx="0" cy="123521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A355248F-713F-1C44-8616-707B4542BDBD}"/>
              </a:ext>
            </a:extLst>
          </p:cNvPr>
          <p:cNvCxnSpPr>
            <a:cxnSpLocks/>
          </p:cNvCxnSpPr>
          <p:nvPr/>
        </p:nvCxnSpPr>
        <p:spPr>
          <a:xfrm flipV="1">
            <a:off x="2330299" y="2199450"/>
            <a:ext cx="0" cy="179719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0957C062-4B11-AB4F-A545-D1BF09706FDE}"/>
              </a:ext>
            </a:extLst>
          </p:cNvPr>
          <p:cNvCxnSpPr>
            <a:cxnSpLocks/>
          </p:cNvCxnSpPr>
          <p:nvPr/>
        </p:nvCxnSpPr>
        <p:spPr>
          <a:xfrm>
            <a:off x="10835640" y="4012114"/>
            <a:ext cx="0" cy="133712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recto 154">
            <a:extLst>
              <a:ext uri="{FF2B5EF4-FFF2-40B4-BE49-F238E27FC236}">
                <a16:creationId xmlns:a16="http://schemas.microsoft.com/office/drawing/2014/main" id="{0957C062-4B11-AB4F-A545-D1BF09706FDE}"/>
              </a:ext>
            </a:extLst>
          </p:cNvPr>
          <p:cNvCxnSpPr>
            <a:cxnSpLocks/>
          </p:cNvCxnSpPr>
          <p:nvPr/>
        </p:nvCxnSpPr>
        <p:spPr>
          <a:xfrm>
            <a:off x="10417107" y="3996649"/>
            <a:ext cx="3031" cy="1090039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cto 155">
            <a:extLst>
              <a:ext uri="{FF2B5EF4-FFF2-40B4-BE49-F238E27FC236}">
                <a16:creationId xmlns:a16="http://schemas.microsoft.com/office/drawing/2014/main" id="{0957C062-4B11-AB4F-A545-D1BF09706FDE}"/>
              </a:ext>
            </a:extLst>
          </p:cNvPr>
          <p:cNvCxnSpPr>
            <a:cxnSpLocks/>
          </p:cNvCxnSpPr>
          <p:nvPr/>
        </p:nvCxnSpPr>
        <p:spPr>
          <a:xfrm flipH="1">
            <a:off x="9651982" y="3992097"/>
            <a:ext cx="1103" cy="82769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25 Rectángulo">
            <a:extLst>
              <a:ext uri="{FF2B5EF4-FFF2-40B4-BE49-F238E27FC236}">
                <a16:creationId xmlns:a16="http://schemas.microsoft.com/office/drawing/2014/main" id="{12475AB4-F190-3748-AE4A-F59E6766225E}"/>
              </a:ext>
            </a:extLst>
          </p:cNvPr>
          <p:cNvSpPr/>
          <p:nvPr/>
        </p:nvSpPr>
        <p:spPr>
          <a:xfrm>
            <a:off x="3489742" y="5934742"/>
            <a:ext cx="613951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Hidrógeno</a:t>
            </a:r>
          </a:p>
        </p:txBody>
      </p:sp>
      <p:sp>
        <p:nvSpPr>
          <p:cNvPr id="159" name="Rectángulo 158">
            <a:extLst>
              <a:ext uri="{FF2B5EF4-FFF2-40B4-BE49-F238E27FC236}">
                <a16:creationId xmlns:a16="http://schemas.microsoft.com/office/drawing/2014/main" id="{08BA9ABE-0CB0-7F42-9E2D-38909F8786C6}"/>
              </a:ext>
            </a:extLst>
          </p:cNvPr>
          <p:cNvSpPr/>
          <p:nvPr/>
        </p:nvSpPr>
        <p:spPr>
          <a:xfrm>
            <a:off x="3225051" y="5921237"/>
            <a:ext cx="201344" cy="2013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25 Rectángulo">
            <a:extLst>
              <a:ext uri="{FF2B5EF4-FFF2-40B4-BE49-F238E27FC236}">
                <a16:creationId xmlns:a16="http://schemas.microsoft.com/office/drawing/2014/main" id="{12475AB4-F190-3748-AE4A-F59E6766225E}"/>
              </a:ext>
            </a:extLst>
          </p:cNvPr>
          <p:cNvSpPr/>
          <p:nvPr/>
        </p:nvSpPr>
        <p:spPr>
          <a:xfrm>
            <a:off x="6618771" y="5945210"/>
            <a:ext cx="1224694" cy="1435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Eficiencia energética</a:t>
            </a:r>
          </a:p>
        </p:txBody>
      </p:sp>
      <p:sp>
        <p:nvSpPr>
          <p:cNvPr id="168" name="Rectángulo 167">
            <a:extLst>
              <a:ext uri="{FF2B5EF4-FFF2-40B4-BE49-F238E27FC236}">
                <a16:creationId xmlns:a16="http://schemas.microsoft.com/office/drawing/2014/main" id="{08BA9ABE-0CB0-7F42-9E2D-38909F8786C6}"/>
              </a:ext>
            </a:extLst>
          </p:cNvPr>
          <p:cNvSpPr/>
          <p:nvPr/>
        </p:nvSpPr>
        <p:spPr>
          <a:xfrm>
            <a:off x="6341631" y="5906203"/>
            <a:ext cx="225444" cy="2013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25 Rectángulo"/>
          <p:cNvSpPr/>
          <p:nvPr/>
        </p:nvSpPr>
        <p:spPr>
          <a:xfrm>
            <a:off x="8875579" y="6501869"/>
            <a:ext cx="31183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Fuente: División </a:t>
            </a:r>
            <a:r>
              <a:rPr kumimoji="0" lang="es-C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Ambiental y Cambio Climático  2019/10/04</a:t>
            </a:r>
          </a:p>
        </p:txBody>
      </p:sp>
      <p:sp>
        <p:nvSpPr>
          <p:cNvPr id="78" name="CuadroTexto 16">
            <a:extLst>
              <a:ext uri="{FF2B5EF4-FFF2-40B4-BE49-F238E27FC236}">
                <a16:creationId xmlns:a16="http://schemas.microsoft.com/office/drawing/2014/main" id="{8641BA34-07C4-44C1-937A-F0480BA8A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00" y="128617"/>
            <a:ext cx="6266703" cy="5847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defTabSz="1644979">
              <a:defRPr sz="2800" b="1">
                <a:solidFill>
                  <a:schemeClr val="accent6"/>
                </a:solidFill>
                <a:cs typeface="Arial"/>
              </a:defRPr>
            </a:lvl1pPr>
            <a:lvl2pPr defTabSz="457200" eaLnBrk="0" hangingPunct="0">
              <a:defRPr sz="2400">
                <a:solidFill>
                  <a:srgbClr val="006CB7"/>
                </a:solidFill>
                <a:latin typeface="Verdana" charset="0"/>
                <a:cs typeface="Verdana" pitchFamily="34" charset="0"/>
              </a:defRPr>
            </a:lvl2pPr>
            <a:lvl3pPr defTabSz="457200" eaLnBrk="0" hangingPunct="0">
              <a:defRPr sz="2400">
                <a:solidFill>
                  <a:srgbClr val="006CB7"/>
                </a:solidFill>
                <a:latin typeface="Verdana" charset="0"/>
                <a:cs typeface="Verdana" pitchFamily="34" charset="0"/>
              </a:defRPr>
            </a:lvl3pPr>
            <a:lvl4pPr defTabSz="457200" eaLnBrk="0" hangingPunct="0">
              <a:defRPr sz="2400">
                <a:solidFill>
                  <a:srgbClr val="006CB7"/>
                </a:solidFill>
                <a:latin typeface="Verdana" charset="0"/>
                <a:cs typeface="Verdana" pitchFamily="34" charset="0"/>
              </a:defRPr>
            </a:lvl4pPr>
            <a:lvl5pPr defTabSz="457200" eaLnBrk="0" hangingPunct="0">
              <a:defRPr sz="2400">
                <a:solidFill>
                  <a:srgbClr val="006CB7"/>
                </a:solidFill>
                <a:latin typeface="Verdana" charset="0"/>
                <a:cs typeface="Verdana" pitchFamily="34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6CB7"/>
                </a:solidFill>
                <a:latin typeface="Verdana" charset="0"/>
              </a:defRPr>
            </a:lvl9pPr>
          </a:lstStyle>
          <a:p>
            <a:pPr marL="0" marR="0" lvl="0" indent="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Curva de costos de mitigación</a:t>
            </a: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E808CF0D-20F2-E444-8364-47B14C3EFADF}"/>
              </a:ext>
            </a:extLst>
          </p:cNvPr>
          <p:cNvSpPr/>
          <p:nvPr/>
        </p:nvSpPr>
        <p:spPr>
          <a:xfrm>
            <a:off x="8986969" y="3100598"/>
            <a:ext cx="1249240" cy="1642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Generación a biogás</a:t>
            </a:r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82E39DA9-78FE-D546-9627-E19085C562B4}"/>
              </a:ext>
            </a:extLst>
          </p:cNvPr>
          <p:cNvSpPr/>
          <p:nvPr/>
        </p:nvSpPr>
        <p:spPr>
          <a:xfrm>
            <a:off x="11150210" y="5560760"/>
            <a:ext cx="1041791" cy="6568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Gasoductos</a:t>
            </a:r>
          </a:p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Estándares mínimos eficiencia nuevos</a:t>
            </a:r>
          </a:p>
        </p:txBody>
      </p: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EF1947A0-1CB3-4645-A0AD-E4DE94874D4D}"/>
              </a:ext>
            </a:extLst>
          </p:cNvPr>
          <p:cNvCxnSpPr>
            <a:cxnSpLocks/>
          </p:cNvCxnSpPr>
          <p:nvPr/>
        </p:nvCxnSpPr>
        <p:spPr>
          <a:xfrm flipV="1">
            <a:off x="11782609" y="3998233"/>
            <a:ext cx="0" cy="65734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C3B2E1C7-F601-274C-BAC3-BE34990F5B4A}"/>
              </a:ext>
            </a:extLst>
          </p:cNvPr>
          <p:cNvSpPr/>
          <p:nvPr/>
        </p:nvSpPr>
        <p:spPr>
          <a:xfrm>
            <a:off x="11527994" y="4625300"/>
            <a:ext cx="81466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· Calefacción </a:t>
            </a:r>
          </a:p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distrital</a:t>
            </a:r>
          </a:p>
        </p:txBody>
      </p:sp>
    </p:spTree>
    <p:extLst>
      <p:ext uri="{BB962C8B-B14F-4D97-AF65-F5344CB8AC3E}">
        <p14:creationId xmlns:p14="http://schemas.microsoft.com/office/powerpoint/2010/main" val="72968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9EBABCB-81EB-4966-8A2A-5D465C28947C}"/>
              </a:ext>
            </a:extLst>
          </p:cNvPr>
          <p:cNvSpPr/>
          <p:nvPr/>
        </p:nvSpPr>
        <p:spPr>
          <a:xfrm>
            <a:off x="133903" y="517551"/>
            <a:ext cx="45042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Los territorios como parte de la solución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53697C-1277-4988-A7EF-B86FC48BA0B4}"/>
              </a:ext>
            </a:extLst>
          </p:cNvPr>
          <p:cNvSpPr/>
          <p:nvPr/>
        </p:nvSpPr>
        <p:spPr>
          <a:xfrm>
            <a:off x="395842" y="2217934"/>
            <a:ext cx="4909936" cy="2419097"/>
          </a:xfrm>
          <a:prstGeom prst="rect">
            <a:avLst/>
          </a:prstGeom>
        </p:spPr>
        <p:txBody>
          <a:bodyPr vert="horz" lIns="58066" tIns="29033" rIns="58066" bIns="29033" rtlCol="0" anchor="t">
            <a:normAutofit/>
          </a:bodyPr>
          <a:lstStyle/>
          <a:p>
            <a:pPr marL="285750" marR="0" lvl="0" indent="-285750" algn="l" defTabSz="5806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6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7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Planificación territorial</a:t>
            </a:r>
          </a:p>
          <a:p>
            <a:pPr marL="285750" marR="0" lvl="0" indent="-285750" algn="l" defTabSz="5806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6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7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Participación e inclusión social</a:t>
            </a:r>
          </a:p>
          <a:p>
            <a:pPr marL="285750" marR="0" lvl="0" indent="-285750" algn="l" defTabSz="5806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6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7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Incubadoras de innovación</a:t>
            </a:r>
          </a:p>
          <a:p>
            <a:pPr marL="285750" marR="0" lvl="0" indent="-285750" algn="l" defTabSz="5806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6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7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Implementación de pilotos de modelos de negocio </a:t>
            </a:r>
          </a:p>
          <a:p>
            <a:pPr marL="285750" marR="0" lvl="0" indent="-285750" algn="l" defTabSz="5806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6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7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Transporte y movilidad urbana</a:t>
            </a:r>
          </a:p>
          <a:p>
            <a:pPr marL="285750" marR="0" lvl="0" indent="-285750" algn="l" defTabSz="5806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762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7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Promoción de estándares de construcción</a:t>
            </a:r>
          </a:p>
        </p:txBody>
      </p:sp>
      <p:pic>
        <p:nvPicPr>
          <p:cNvPr id="54" name="Gráfico 53" descr="Centro educativo contorno">
            <a:extLst>
              <a:ext uri="{FF2B5EF4-FFF2-40B4-BE49-F238E27FC236}">
                <a16:creationId xmlns:a16="http://schemas.microsoft.com/office/drawing/2014/main" id="{E645B16A-240B-4B23-83C4-5243F6725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2957" y="4756542"/>
            <a:ext cx="914400" cy="914400"/>
          </a:xfrm>
          <a:prstGeom prst="rect">
            <a:avLst/>
          </a:prstGeom>
        </p:spPr>
      </p:pic>
      <p:pic>
        <p:nvPicPr>
          <p:cNvPr id="55" name="Gráfico 54" descr="Quiosco contorno">
            <a:extLst>
              <a:ext uri="{FF2B5EF4-FFF2-40B4-BE49-F238E27FC236}">
                <a16:creationId xmlns:a16="http://schemas.microsoft.com/office/drawing/2014/main" id="{FDB37CED-8189-4C85-BA64-79D4C030E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279" y="3663793"/>
            <a:ext cx="914401" cy="914401"/>
          </a:xfrm>
          <a:prstGeom prst="rect">
            <a:avLst/>
          </a:prstGeom>
        </p:spPr>
      </p:pic>
      <p:pic>
        <p:nvPicPr>
          <p:cNvPr id="56" name="Gráfico 55" descr="Fábrica contorno">
            <a:extLst>
              <a:ext uri="{FF2B5EF4-FFF2-40B4-BE49-F238E27FC236}">
                <a16:creationId xmlns:a16="http://schemas.microsoft.com/office/drawing/2014/main" id="{90E5CBD7-DB04-4523-90EB-73BE457631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9419" y="3915437"/>
            <a:ext cx="739206" cy="739206"/>
          </a:xfrm>
          <a:prstGeom prst="rect">
            <a:avLst/>
          </a:prstGeom>
        </p:spPr>
      </p:pic>
      <p:pic>
        <p:nvPicPr>
          <p:cNvPr id="57" name="Gráfico 56" descr="Banco contorno">
            <a:extLst>
              <a:ext uri="{FF2B5EF4-FFF2-40B4-BE49-F238E27FC236}">
                <a16:creationId xmlns:a16="http://schemas.microsoft.com/office/drawing/2014/main" id="{A85CC91C-3608-4E33-B71B-A28092D1D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3355" y="2402873"/>
            <a:ext cx="914400" cy="914400"/>
          </a:xfrm>
          <a:prstGeom prst="rect">
            <a:avLst/>
          </a:prstGeom>
        </p:spPr>
      </p:pic>
      <p:pic>
        <p:nvPicPr>
          <p:cNvPr id="58" name="Gráfico 57" descr="Reseña de cliente contorno">
            <a:extLst>
              <a:ext uri="{FF2B5EF4-FFF2-40B4-BE49-F238E27FC236}">
                <a16:creationId xmlns:a16="http://schemas.microsoft.com/office/drawing/2014/main" id="{E4D405B9-18AB-44DA-BA8D-8D72C925A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67816" y="3639172"/>
            <a:ext cx="914400" cy="914400"/>
          </a:xfrm>
          <a:prstGeom prst="rect">
            <a:avLst/>
          </a:prstGeom>
        </p:spPr>
      </p:pic>
      <p:pic>
        <p:nvPicPr>
          <p:cNvPr id="59" name="Gráfico 58" descr="Sala de juntas contorno">
            <a:extLst>
              <a:ext uri="{FF2B5EF4-FFF2-40B4-BE49-F238E27FC236}">
                <a16:creationId xmlns:a16="http://schemas.microsoft.com/office/drawing/2014/main" id="{344F854F-F84C-453D-B8E5-ABAEFADA78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24574" y="1876963"/>
            <a:ext cx="914400" cy="914400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AAC2EEA2-B78C-4C79-AE14-F75AEFD72E17}"/>
              </a:ext>
            </a:extLst>
          </p:cNvPr>
          <p:cNvSpPr txBox="1"/>
          <p:nvPr/>
        </p:nvSpPr>
        <p:spPr>
          <a:xfrm>
            <a:off x="8556154" y="3254285"/>
            <a:ext cx="917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Municipio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EEF83B0-E7D0-4D37-B296-F95E11AB1E63}"/>
              </a:ext>
            </a:extLst>
          </p:cNvPr>
          <p:cNvSpPr txBox="1"/>
          <p:nvPr/>
        </p:nvSpPr>
        <p:spPr>
          <a:xfrm>
            <a:off x="8330118" y="5517053"/>
            <a:ext cx="904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B57EEC27-F005-43A5-9854-4B2AC5404A66}"/>
              </a:ext>
            </a:extLst>
          </p:cNvPr>
          <p:cNvSpPr txBox="1"/>
          <p:nvPr/>
        </p:nvSpPr>
        <p:spPr>
          <a:xfrm>
            <a:off x="6420005" y="4630295"/>
            <a:ext cx="1241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 privado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99BA038-BAC8-4727-B737-E6694C78045E}"/>
              </a:ext>
            </a:extLst>
          </p:cNvPr>
          <p:cNvSpPr txBox="1"/>
          <p:nvPr/>
        </p:nvSpPr>
        <p:spPr>
          <a:xfrm>
            <a:off x="9821087" y="4401845"/>
            <a:ext cx="120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Comunidades y Org.SC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772EA8D-A528-44B6-8351-080FABE72799}"/>
              </a:ext>
            </a:extLst>
          </p:cNvPr>
          <p:cNvSpPr txBox="1"/>
          <p:nvPr/>
        </p:nvSpPr>
        <p:spPr>
          <a:xfrm>
            <a:off x="6603816" y="2654517"/>
            <a:ext cx="961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Asesores</a:t>
            </a:r>
          </a:p>
        </p:txBody>
      </p:sp>
      <p:cxnSp>
        <p:nvCxnSpPr>
          <p:cNvPr id="65" name="Conector: curvado 64">
            <a:extLst>
              <a:ext uri="{FF2B5EF4-FFF2-40B4-BE49-F238E27FC236}">
                <a16:creationId xmlns:a16="http://schemas.microsoft.com/office/drawing/2014/main" id="{CC570302-5F0B-4BFE-959F-583EF5084D43}"/>
              </a:ext>
            </a:extLst>
          </p:cNvPr>
          <p:cNvCxnSpPr>
            <a:cxnSpLocks/>
            <a:stCxn id="57" idx="0"/>
            <a:endCxn id="59" idx="0"/>
          </p:cNvCxnSpPr>
          <p:nvPr/>
        </p:nvCxnSpPr>
        <p:spPr>
          <a:xfrm rot="16200000" flipV="1">
            <a:off x="7793210" y="1165527"/>
            <a:ext cx="525910" cy="1948781"/>
          </a:xfrm>
          <a:prstGeom prst="curvedConnector3">
            <a:avLst>
              <a:gd name="adj1" fmla="val 143468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: curvado 65">
            <a:extLst>
              <a:ext uri="{FF2B5EF4-FFF2-40B4-BE49-F238E27FC236}">
                <a16:creationId xmlns:a16="http://schemas.microsoft.com/office/drawing/2014/main" id="{D2C5AE33-F607-4D25-BDCC-50B77FF44074}"/>
              </a:ext>
            </a:extLst>
          </p:cNvPr>
          <p:cNvCxnSpPr>
            <a:cxnSpLocks/>
            <a:stCxn id="58" idx="0"/>
            <a:endCxn id="57" idx="3"/>
          </p:cNvCxnSpPr>
          <p:nvPr/>
        </p:nvCxnSpPr>
        <p:spPr>
          <a:xfrm rot="16200000" flipV="1">
            <a:off x="9516837" y="2830992"/>
            <a:ext cx="779099" cy="837261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curvado 66">
            <a:extLst>
              <a:ext uri="{FF2B5EF4-FFF2-40B4-BE49-F238E27FC236}">
                <a16:creationId xmlns:a16="http://schemas.microsoft.com/office/drawing/2014/main" id="{CBF1949D-75B4-4FAE-BC35-E9EE1E752B68}"/>
              </a:ext>
            </a:extLst>
          </p:cNvPr>
          <p:cNvCxnSpPr>
            <a:cxnSpLocks/>
            <a:stCxn id="54" idx="3"/>
            <a:endCxn id="63" idx="2"/>
          </p:cNvCxnSpPr>
          <p:nvPr/>
        </p:nvCxnSpPr>
        <p:spPr>
          <a:xfrm flipV="1">
            <a:off x="9247357" y="4925065"/>
            <a:ext cx="1174376" cy="288677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: curvado 67">
            <a:extLst>
              <a:ext uri="{FF2B5EF4-FFF2-40B4-BE49-F238E27FC236}">
                <a16:creationId xmlns:a16="http://schemas.microsoft.com/office/drawing/2014/main" id="{4B5924F3-6018-43A4-BE85-50A7CCD11563}"/>
              </a:ext>
            </a:extLst>
          </p:cNvPr>
          <p:cNvCxnSpPr>
            <a:cxnSpLocks/>
            <a:stCxn id="62" idx="2"/>
            <a:endCxn id="54" idx="1"/>
          </p:cNvCxnSpPr>
          <p:nvPr/>
        </p:nvCxnSpPr>
        <p:spPr>
          <a:xfrm rot="16200000" flipH="1">
            <a:off x="7549019" y="4429804"/>
            <a:ext cx="275670" cy="1292205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: curvado 68">
            <a:extLst>
              <a:ext uri="{FF2B5EF4-FFF2-40B4-BE49-F238E27FC236}">
                <a16:creationId xmlns:a16="http://schemas.microsoft.com/office/drawing/2014/main" id="{A67DBAE4-1C9E-4CCA-85AE-529822CD5ADF}"/>
              </a:ext>
            </a:extLst>
          </p:cNvPr>
          <p:cNvCxnSpPr>
            <a:cxnSpLocks/>
            <a:stCxn id="59" idx="1"/>
            <a:endCxn id="56" idx="1"/>
          </p:cNvCxnSpPr>
          <p:nvPr/>
        </p:nvCxnSpPr>
        <p:spPr>
          <a:xfrm rot="10800000" flipV="1">
            <a:off x="6139420" y="2334162"/>
            <a:ext cx="485155" cy="1950877"/>
          </a:xfrm>
          <a:prstGeom prst="curvedConnector3">
            <a:avLst>
              <a:gd name="adj1" fmla="val 14711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: curvado 69">
            <a:extLst>
              <a:ext uri="{FF2B5EF4-FFF2-40B4-BE49-F238E27FC236}">
                <a16:creationId xmlns:a16="http://schemas.microsoft.com/office/drawing/2014/main" id="{1DFC015F-810A-4974-A740-F1A5B5D5A355}"/>
              </a:ext>
            </a:extLst>
          </p:cNvPr>
          <p:cNvCxnSpPr>
            <a:cxnSpLocks/>
            <a:stCxn id="57" idx="1"/>
            <a:endCxn id="55" idx="3"/>
          </p:cNvCxnSpPr>
          <p:nvPr/>
        </p:nvCxnSpPr>
        <p:spPr>
          <a:xfrm rot="10800000" flipV="1">
            <a:off x="7646681" y="2860072"/>
            <a:ext cx="926675" cy="1260921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8F52B196-CDE3-4A73-9572-F5C030F47C30}"/>
              </a:ext>
            </a:extLst>
          </p:cNvPr>
          <p:cNvCxnSpPr>
            <a:stCxn id="60" idx="2"/>
            <a:endCxn id="54" idx="0"/>
          </p:cNvCxnSpPr>
          <p:nvPr/>
        </p:nvCxnSpPr>
        <p:spPr>
          <a:xfrm flipH="1">
            <a:off x="8790157" y="3562062"/>
            <a:ext cx="224616" cy="11944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1 Título">
            <a:extLst>
              <a:ext uri="{FF2B5EF4-FFF2-40B4-BE49-F238E27FC236}">
                <a16:creationId xmlns:a16="http://schemas.microsoft.com/office/drawing/2014/main" id="{440794EE-54A8-4BD2-83B0-C3509C1BBF4A}"/>
              </a:ext>
            </a:extLst>
          </p:cNvPr>
          <p:cNvSpPr txBox="1">
            <a:spLocks/>
          </p:cNvSpPr>
          <p:nvPr/>
        </p:nvSpPr>
        <p:spPr bwMode="auto">
          <a:xfrm>
            <a:off x="6529454" y="541221"/>
            <a:ext cx="5045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defTabSz="1644979">
              <a:defRPr sz="2800" b="1">
                <a:solidFill>
                  <a:schemeClr val="accent6"/>
                </a:solidFill>
                <a:cs typeface="Arial"/>
              </a:defRPr>
            </a:lvl1pPr>
          </a:lstStyle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El rol de la gestión local es habilitante</a:t>
            </a:r>
          </a:p>
        </p:txBody>
      </p:sp>
      <p:pic>
        <p:nvPicPr>
          <p:cNvPr id="4" name="Gráfico 3" descr="Banco con relleno sólido">
            <a:extLst>
              <a:ext uri="{FF2B5EF4-FFF2-40B4-BE49-F238E27FC236}">
                <a16:creationId xmlns:a16="http://schemas.microsoft.com/office/drawing/2014/main" id="{08B95DDD-8136-4A42-A970-E76CAA1CB3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59742" y="1876963"/>
            <a:ext cx="914400" cy="914400"/>
          </a:xfrm>
          <a:prstGeom prst="rect">
            <a:avLst/>
          </a:prstGeom>
        </p:spPr>
      </p:pic>
      <p:cxnSp>
        <p:nvCxnSpPr>
          <p:cNvPr id="75" name="Conector: curvado 74">
            <a:extLst>
              <a:ext uri="{FF2B5EF4-FFF2-40B4-BE49-F238E27FC236}">
                <a16:creationId xmlns:a16="http://schemas.microsoft.com/office/drawing/2014/main" id="{54D41313-0CB8-44D6-8399-E70AE7583104}"/>
              </a:ext>
            </a:extLst>
          </p:cNvPr>
          <p:cNvCxnSpPr>
            <a:cxnSpLocks/>
            <a:stCxn id="4" idx="0"/>
            <a:endCxn id="57" idx="0"/>
          </p:cNvCxnSpPr>
          <p:nvPr/>
        </p:nvCxnSpPr>
        <p:spPr>
          <a:xfrm rot="16200000" flipH="1" flipV="1">
            <a:off x="9860794" y="1046724"/>
            <a:ext cx="525910" cy="2186387"/>
          </a:xfrm>
          <a:prstGeom prst="curvedConnector3">
            <a:avLst>
              <a:gd name="adj1" fmla="val -43468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curvado 75">
            <a:extLst>
              <a:ext uri="{FF2B5EF4-FFF2-40B4-BE49-F238E27FC236}">
                <a16:creationId xmlns:a16="http://schemas.microsoft.com/office/drawing/2014/main" id="{DE55AFB0-9B38-4110-B2B6-82FBDC84F8D9}"/>
              </a:ext>
            </a:extLst>
          </p:cNvPr>
          <p:cNvCxnSpPr>
            <a:cxnSpLocks/>
            <a:stCxn id="105" idx="2"/>
            <a:endCxn id="58" idx="3"/>
          </p:cNvCxnSpPr>
          <p:nvPr/>
        </p:nvCxnSpPr>
        <p:spPr>
          <a:xfrm rot="5400000">
            <a:off x="10489781" y="3306416"/>
            <a:ext cx="1082392" cy="497521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F4025D58-EBAE-419A-8D5D-7A8F3D195197}"/>
              </a:ext>
            </a:extLst>
          </p:cNvPr>
          <p:cNvSpPr txBox="1"/>
          <p:nvPr/>
        </p:nvSpPr>
        <p:spPr>
          <a:xfrm>
            <a:off x="10571305" y="2706203"/>
            <a:ext cx="14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Gobierno central</a:t>
            </a:r>
          </a:p>
        </p:txBody>
      </p:sp>
    </p:spTree>
    <p:extLst>
      <p:ext uri="{BB962C8B-B14F-4D97-AF65-F5344CB8AC3E}">
        <p14:creationId xmlns:p14="http://schemas.microsoft.com/office/powerpoint/2010/main" val="1747676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e 11">
            <a:extLst>
              <a:ext uri="{FF2B5EF4-FFF2-40B4-BE49-F238E27FC236}">
                <a16:creationId xmlns:a16="http://schemas.microsoft.com/office/drawing/2014/main" id="{7C2AD8FB-9999-8346-BECD-393B3A960D95}"/>
              </a:ext>
            </a:extLst>
          </p:cNvPr>
          <p:cNvSpPr/>
          <p:nvPr/>
        </p:nvSpPr>
        <p:spPr>
          <a:xfrm>
            <a:off x="-770965" y="-842683"/>
            <a:ext cx="14128377" cy="8498541"/>
          </a:xfrm>
          <a:prstGeom prst="ellipse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C3CB14C-DC4F-E847-83B8-81736D16CAD4}"/>
              </a:ext>
            </a:extLst>
          </p:cNvPr>
          <p:cNvSpPr/>
          <p:nvPr/>
        </p:nvSpPr>
        <p:spPr>
          <a:xfrm>
            <a:off x="-986117" y="300788"/>
            <a:ext cx="10893118" cy="6773779"/>
          </a:xfrm>
          <a:prstGeom prst="ellipse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63D6A22-7E36-E448-84B6-B5F406A30044}"/>
              </a:ext>
            </a:extLst>
          </p:cNvPr>
          <p:cNvSpPr/>
          <p:nvPr/>
        </p:nvSpPr>
        <p:spPr>
          <a:xfrm>
            <a:off x="-161365" y="3308684"/>
            <a:ext cx="6706544" cy="3657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F75DED-AEBF-1744-A139-DE5900E1806E}"/>
              </a:ext>
            </a:extLst>
          </p:cNvPr>
          <p:cNvSpPr txBox="1"/>
          <p:nvPr/>
        </p:nvSpPr>
        <p:spPr>
          <a:xfrm>
            <a:off x="38928" y="5972437"/>
            <a:ext cx="274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>
              <a:defRPr sz="2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Local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B3D1B9-734A-AD4C-B64C-2E952318E367}"/>
              </a:ext>
            </a:extLst>
          </p:cNvPr>
          <p:cNvSpPr txBox="1"/>
          <p:nvPr/>
        </p:nvSpPr>
        <p:spPr>
          <a:xfrm>
            <a:off x="3205412" y="5189530"/>
            <a:ext cx="2699083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 Edificios e infraestructura eficiente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energética de edificios municipales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Criterios de 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Eficiencia del alumbrado público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94954B-FBDA-8D45-AD88-49755F4A63B1}"/>
              </a:ext>
            </a:extLst>
          </p:cNvPr>
          <p:cNvSpPr txBox="1"/>
          <p:nvPr/>
        </p:nvSpPr>
        <p:spPr>
          <a:xfrm>
            <a:off x="4554953" y="1334251"/>
            <a:ext cx="3330744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 Energías renovables y generación local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Metas de generación por fuentes renovables (térmica y eléctrica)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Uso de energía renovable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de agua (potable y residual)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Energía distrital y cogeneración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de residuos solidos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Clientes libres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Calidad del 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F3CD75-98AE-9F4B-8038-4BDC9323D82B}"/>
              </a:ext>
            </a:extLst>
          </p:cNvPr>
          <p:cNvSpPr txBox="1"/>
          <p:nvPr/>
        </p:nvSpPr>
        <p:spPr>
          <a:xfrm>
            <a:off x="6821904" y="3413648"/>
            <a:ext cx="2939715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 Movilidad sostenible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Movilidad no motorizada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Trasporte público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Planeación del trafico y estacionamiento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3F1333-088F-7C45-B7C6-3C8EAE9E4E5F}"/>
              </a:ext>
            </a:extLst>
          </p:cNvPr>
          <p:cNvSpPr txBox="1"/>
          <p:nvPr/>
        </p:nvSpPr>
        <p:spPr>
          <a:xfrm>
            <a:off x="8749964" y="472476"/>
            <a:ext cx="3330744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6- Participación ciudadana, cooperación y sensibilización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Co-creación ciudadana, sociedad civil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Involucramiento del sector privado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 con otros sectores públicos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 con el sector académico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 entre niveles de la administración (regional, instituciones central)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Estrategia y plan de comunicación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B672F7-C640-A042-995B-2BC0A377447E}"/>
              </a:ext>
            </a:extLst>
          </p:cNvPr>
          <p:cNvSpPr txBox="1"/>
          <p:nvPr/>
        </p:nvSpPr>
        <p:spPr>
          <a:xfrm>
            <a:off x="911389" y="3882728"/>
            <a:ext cx="358638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 Organización interna y finanzas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Estructura interna (comité energético)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Recursos humanos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Presupuesto energético y ambiental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Planeación y monitoreo anual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Compras verdes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3D64EB-48F6-1F40-B5B6-310E78C7E686}"/>
              </a:ext>
            </a:extLst>
          </p:cNvPr>
          <p:cNvSpPr txBox="1"/>
          <p:nvPr/>
        </p:nvSpPr>
        <p:spPr>
          <a:xfrm>
            <a:off x="755319" y="1560263"/>
            <a:ext cx="3378530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 Planificación urbana y construcción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Integración de la energía en el POT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 urbano y permisos de edificación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Información territorial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Integración de la energía en instrumentos de planeación sectorial (movilidad urbana, residuos)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17E820-B55D-BB43-BF9B-A4762C6A432A}"/>
              </a:ext>
            </a:extLst>
          </p:cNvPr>
          <p:cNvSpPr txBox="1"/>
          <p:nvPr/>
        </p:nvSpPr>
        <p:spPr>
          <a:xfrm>
            <a:off x="4774498" y="4520494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Municipio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D90A372-5CE0-EF44-9E4D-F49B2E06C81B}"/>
              </a:ext>
            </a:extLst>
          </p:cNvPr>
          <p:cNvSpPr txBox="1"/>
          <p:nvPr/>
        </p:nvSpPr>
        <p:spPr>
          <a:xfrm>
            <a:off x="6921598" y="5329278"/>
            <a:ext cx="1579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Territorio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5FE421-2AE6-044B-A8A4-043EC47229AC}"/>
              </a:ext>
            </a:extLst>
          </p:cNvPr>
          <p:cNvSpPr txBox="1"/>
          <p:nvPr/>
        </p:nvSpPr>
        <p:spPr>
          <a:xfrm>
            <a:off x="9399150" y="5678130"/>
            <a:ext cx="246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L"/>
            </a:defPPr>
            <a:lvl1pPr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Privados y Sociedad civil</a:t>
            </a:r>
          </a:p>
        </p:txBody>
      </p:sp>
    </p:spTree>
    <p:extLst>
      <p:ext uri="{BB962C8B-B14F-4D97-AF65-F5344CB8AC3E}">
        <p14:creationId xmlns:p14="http://schemas.microsoft.com/office/powerpoint/2010/main" val="373155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adroTexto 218">
            <a:extLst>
              <a:ext uri="{FF2B5EF4-FFF2-40B4-BE49-F238E27FC236}">
                <a16:creationId xmlns:a16="http://schemas.microsoft.com/office/drawing/2014/main" id="{454D4802-9667-4D61-BAC0-CF8928684260}"/>
              </a:ext>
            </a:extLst>
          </p:cNvPr>
          <p:cNvSpPr txBox="1"/>
          <p:nvPr/>
        </p:nvSpPr>
        <p:spPr>
          <a:xfrm>
            <a:off x="151486" y="106642"/>
            <a:ext cx="8176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Transición energética de comunidades y territorios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BBC3F16C-CBDD-4B62-8EBB-E204C846ACBF}"/>
              </a:ext>
            </a:extLst>
          </p:cNvPr>
          <p:cNvSpPr txBox="1"/>
          <p:nvPr/>
        </p:nvSpPr>
        <p:spPr>
          <a:xfrm>
            <a:off x="852000" y="4815271"/>
            <a:ext cx="274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Consumidores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Imagen 15">
            <a:extLst>
              <a:ext uri="{FF2B5EF4-FFF2-40B4-BE49-F238E27FC236}">
                <a16:creationId xmlns:a16="http://schemas.microsoft.com/office/drawing/2014/main" id="{49723B17-1343-475B-9E23-A2819E83D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1041784"/>
            <a:ext cx="2743843" cy="360465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1519584-58CE-4213-BEFF-CFA3572DFE7C}"/>
              </a:ext>
            </a:extLst>
          </p:cNvPr>
          <p:cNvSpPr txBox="1"/>
          <p:nvPr/>
        </p:nvSpPr>
        <p:spPr>
          <a:xfrm>
            <a:off x="4771268" y="4863532"/>
            <a:ext cx="2591739" cy="438584"/>
          </a:xfrm>
          <a:prstGeom prst="rect">
            <a:avLst/>
          </a:prstGeom>
          <a:noFill/>
        </p:spPr>
        <p:txBody>
          <a:bodyPr rot="0" spcFirstLastPara="0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Productores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AE078C6-96D4-4071-B20A-9A936F33A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38" y="1041784"/>
            <a:ext cx="2591740" cy="3670235"/>
          </a:xfrm>
          <a:prstGeom prst="rect">
            <a:avLst/>
          </a:prstGeom>
        </p:spPr>
      </p:pic>
      <p:pic>
        <p:nvPicPr>
          <p:cNvPr id="47" name="Imagen 19">
            <a:extLst>
              <a:ext uri="{FF2B5EF4-FFF2-40B4-BE49-F238E27FC236}">
                <a16:creationId xmlns:a16="http://schemas.microsoft.com/office/drawing/2014/main" id="{44FA5E29-9ADF-42AE-8D68-0049470A14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r="-815"/>
          <a:stretch/>
        </p:blipFill>
        <p:spPr>
          <a:xfrm>
            <a:off x="8566721" y="1107362"/>
            <a:ext cx="3033219" cy="3604657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F06A6AF1-BF45-4F8A-BF31-797A9A372D9A}"/>
              </a:ext>
            </a:extLst>
          </p:cNvPr>
          <p:cNvSpPr txBox="1"/>
          <p:nvPr/>
        </p:nvSpPr>
        <p:spPr>
          <a:xfrm>
            <a:off x="9000515" y="4869130"/>
            <a:ext cx="2244748" cy="438584"/>
          </a:xfrm>
          <a:prstGeom prst="rect">
            <a:avLst/>
          </a:prstGeom>
          <a:noFill/>
        </p:spPr>
        <p:txBody>
          <a:bodyPr rot="0" spcFirstLastPara="0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Gestores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lecha derecha 11">
            <a:extLst>
              <a:ext uri="{FF2B5EF4-FFF2-40B4-BE49-F238E27FC236}">
                <a16:creationId xmlns:a16="http://schemas.microsoft.com/office/drawing/2014/main" id="{186E0140-77D4-499E-8B35-0F2032D24C98}"/>
              </a:ext>
            </a:extLst>
          </p:cNvPr>
          <p:cNvSpPr/>
          <p:nvPr/>
        </p:nvSpPr>
        <p:spPr>
          <a:xfrm>
            <a:off x="3740528" y="2474409"/>
            <a:ext cx="939115" cy="46955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lecha derecha 12">
            <a:extLst>
              <a:ext uri="{FF2B5EF4-FFF2-40B4-BE49-F238E27FC236}">
                <a16:creationId xmlns:a16="http://schemas.microsoft.com/office/drawing/2014/main" id="{A157FF05-9C26-4E9D-8E33-473A52A9848C}"/>
              </a:ext>
            </a:extLst>
          </p:cNvPr>
          <p:cNvSpPr/>
          <p:nvPr/>
        </p:nvSpPr>
        <p:spPr>
          <a:xfrm>
            <a:off x="7495192" y="2474409"/>
            <a:ext cx="939115" cy="46955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5053099-28AD-467F-9A05-115E22A51F68}"/>
              </a:ext>
            </a:extLst>
          </p:cNvPr>
          <p:cNvSpPr/>
          <p:nvPr/>
        </p:nvSpPr>
        <p:spPr>
          <a:xfrm>
            <a:off x="7904356" y="6456247"/>
            <a:ext cx="2089546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www.comunaenergetica.cl/</a:t>
            </a:r>
            <a:endParaRPr kumimoji="0" lang="es-CL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B106708-3711-40F3-9D73-09968D939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r="19680"/>
          <a:stretch/>
        </p:blipFill>
        <p:spPr bwMode="auto">
          <a:xfrm>
            <a:off x="1" y="-4143"/>
            <a:ext cx="5918620" cy="68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Logo-nuevo-CE.png">
            <a:extLst>
              <a:ext uri="{FF2B5EF4-FFF2-40B4-BE49-F238E27FC236}">
                <a16:creationId xmlns:a16="http://schemas.microsoft.com/office/drawing/2014/main" id="{FEF37120-3F78-4D63-B47E-D0388FB86E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9"/>
          <a:stretch/>
        </p:blipFill>
        <p:spPr>
          <a:xfrm>
            <a:off x="7163133" y="886324"/>
            <a:ext cx="3784354" cy="16929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C6A7F60-ECB5-42FD-BC88-8729FDD625E6}"/>
              </a:ext>
            </a:extLst>
          </p:cNvPr>
          <p:cNvSpPr/>
          <p:nvPr/>
        </p:nvSpPr>
        <p:spPr>
          <a:xfrm>
            <a:off x="6007310" y="2835417"/>
            <a:ext cx="609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5425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Contribuimos a mejorar la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gestión energética y la participación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de los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municipios y actores locales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para la generación e implementación de iniciativas replicables e innovadoras de energía sostenible en las Comunas de Chile.</a:t>
            </a:r>
          </a:p>
        </p:txBody>
      </p:sp>
    </p:spTree>
    <p:extLst>
      <p:ext uri="{BB962C8B-B14F-4D97-AF65-F5344CB8AC3E}">
        <p14:creationId xmlns:p14="http://schemas.microsoft.com/office/powerpoint/2010/main" val="2833626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759C11-297F-7C44-8706-4B40E0280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24"/>
          <a:stretch/>
        </p:blipFill>
        <p:spPr>
          <a:xfrm>
            <a:off x="10681901" y="200619"/>
            <a:ext cx="1254726" cy="1104900"/>
          </a:xfrm>
          <a:prstGeom prst="rect">
            <a:avLst/>
          </a:prstGeom>
        </p:spPr>
      </p:pic>
      <p:grpSp>
        <p:nvGrpSpPr>
          <p:cNvPr id="102" name="Group 93">
            <a:extLst>
              <a:ext uri="{FF2B5EF4-FFF2-40B4-BE49-F238E27FC236}">
                <a16:creationId xmlns:a16="http://schemas.microsoft.com/office/drawing/2014/main" id="{99AC2AF9-37CD-4EAC-99C6-E4CE132D3C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103" name="AutoShape 92">
              <a:extLst>
                <a:ext uri="{FF2B5EF4-FFF2-40B4-BE49-F238E27FC236}">
                  <a16:creationId xmlns:a16="http://schemas.microsoft.com/office/drawing/2014/main" id="{3BF5F236-BCB5-428E-8ED8-AFD2153FDE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id="{683BA715-0AE6-4D69-809E-E513B414E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C18472E9-5936-46D0-B1A3-04DE2A331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id="{D83D133D-8B50-455F-9180-0933D71B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id="{1C2CDD89-9C21-4F6E-8D86-99486B1E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99">
              <a:extLst>
                <a:ext uri="{FF2B5EF4-FFF2-40B4-BE49-F238E27FC236}">
                  <a16:creationId xmlns:a16="http://schemas.microsoft.com/office/drawing/2014/main" id="{A1844805-96D6-4031-84D1-8B25EFA6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E23D848A-5083-4152-A638-5223072F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id="{8EB28D6C-0857-45CF-A62F-4DD6237EA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054B77D-14A9-428C-BC6A-5E0B748A4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815D0DF4-D930-4E69-9A2E-61DAF642B51F}"/>
              </a:ext>
            </a:extLst>
          </p:cNvPr>
          <p:cNvSpPr/>
          <p:nvPr/>
        </p:nvSpPr>
        <p:spPr>
          <a:xfrm>
            <a:off x="1580543" y="2255209"/>
            <a:ext cx="9509470" cy="751935"/>
          </a:xfrm>
          <a:prstGeom prst="roundRect">
            <a:avLst/>
          </a:prstGeom>
          <a:solidFill>
            <a:srgbClr val="1D9A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4BCE008B-3BC2-4A83-8DCB-47448F4E8E65}"/>
              </a:ext>
            </a:extLst>
          </p:cNvPr>
          <p:cNvSpPr/>
          <p:nvPr/>
        </p:nvSpPr>
        <p:spPr>
          <a:xfrm>
            <a:off x="1636146" y="2308784"/>
            <a:ext cx="9372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Promover la participación de los actores locales en el desarrollo energético de sus territorios.</a:t>
            </a: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BEC217AA-FDA6-4E94-BE43-B6F113F16462}"/>
              </a:ext>
            </a:extLst>
          </p:cNvPr>
          <p:cNvSpPr/>
          <p:nvPr/>
        </p:nvSpPr>
        <p:spPr>
          <a:xfrm>
            <a:off x="1580543" y="3269083"/>
            <a:ext cx="9509470" cy="691186"/>
          </a:xfrm>
          <a:prstGeom prst="roundRect">
            <a:avLst/>
          </a:prstGeom>
          <a:solidFill>
            <a:srgbClr val="8BC1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14350" marR="0" lvl="0" indent="-51435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Fomentar un mercado energético local para la implementación de acciones.</a:t>
            </a:r>
            <a:endParaRPr kumimoji="0" lang="es-C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B700F2AC-30CC-473E-94BB-1628B3C6A10C}"/>
              </a:ext>
            </a:extLst>
          </p:cNvPr>
          <p:cNvSpPr/>
          <p:nvPr/>
        </p:nvSpPr>
        <p:spPr>
          <a:xfrm>
            <a:off x="1580543" y="4284014"/>
            <a:ext cx="9509470" cy="691186"/>
          </a:xfrm>
          <a:prstGeom prst="roundRect">
            <a:avLst/>
          </a:prstGeom>
          <a:solidFill>
            <a:srgbClr val="C2CB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14350" marR="0" lvl="0" indent="-51435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Fortalecer las competencias de los municipios asociadas a la gestión energética local.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E4F07BC7-21BE-43E5-B06F-29F429F44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77" y="128403"/>
            <a:ext cx="433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1AA65-A545-D44E-84CD-912C15985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759C11-297F-7C44-8706-4B40E0280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24"/>
          <a:stretch/>
        </p:blipFill>
        <p:spPr>
          <a:xfrm>
            <a:off x="10681901" y="200619"/>
            <a:ext cx="1254726" cy="1104900"/>
          </a:xfrm>
          <a:prstGeom prst="rect">
            <a:avLst/>
          </a:prstGeom>
        </p:spPr>
      </p:pic>
      <p:grpSp>
        <p:nvGrpSpPr>
          <p:cNvPr id="102" name="Group 93">
            <a:extLst>
              <a:ext uri="{FF2B5EF4-FFF2-40B4-BE49-F238E27FC236}">
                <a16:creationId xmlns:a16="http://schemas.microsoft.com/office/drawing/2014/main" id="{99AC2AF9-37CD-4EAC-99C6-E4CE132D3C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103" name="AutoShape 92">
              <a:extLst>
                <a:ext uri="{FF2B5EF4-FFF2-40B4-BE49-F238E27FC236}">
                  <a16:creationId xmlns:a16="http://schemas.microsoft.com/office/drawing/2014/main" id="{3BF5F236-BCB5-428E-8ED8-AFD2153FDE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id="{683BA715-0AE6-4D69-809E-E513B414E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id="{C18472E9-5936-46D0-B1A3-04DE2A331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id="{D83D133D-8B50-455F-9180-0933D71B8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id="{1C2CDD89-9C21-4F6E-8D86-99486B1ED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99">
              <a:extLst>
                <a:ext uri="{FF2B5EF4-FFF2-40B4-BE49-F238E27FC236}">
                  <a16:creationId xmlns:a16="http://schemas.microsoft.com/office/drawing/2014/main" id="{A1844805-96D6-4031-84D1-8B25EFA6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id="{E23D848A-5083-4152-A638-5223072F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id="{8EB28D6C-0857-45CF-A62F-4DD6237EA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id="{9054B77D-14A9-428C-BC6A-5E0B748A4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oup 105">
            <a:extLst>
              <a:ext uri="{FF2B5EF4-FFF2-40B4-BE49-F238E27FC236}">
                <a16:creationId xmlns:a16="http://schemas.microsoft.com/office/drawing/2014/main" id="{E6A6F789-FC98-423F-8B22-440778C777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16" name="Freeform 107">
              <a:extLst>
                <a:ext uri="{FF2B5EF4-FFF2-40B4-BE49-F238E27FC236}">
                  <a16:creationId xmlns:a16="http://schemas.microsoft.com/office/drawing/2014/main" id="{678AECC7-537F-407B-9F95-2A08C1399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DED539EA-0A65-441B-BC79-FBCCE4192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D9CB5FA9-EC65-4F4C-943D-AA782BBC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1682149-74EF-4492-974D-3B20006D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111">
              <a:extLst>
                <a:ext uri="{FF2B5EF4-FFF2-40B4-BE49-F238E27FC236}">
                  <a16:creationId xmlns:a16="http://schemas.microsoft.com/office/drawing/2014/main" id="{0A3634C0-318A-40E6-97F1-F5EB4EF6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3E2DDFCC-5CF0-4186-BEF2-A46C4AAA0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13">
              <a:extLst>
                <a:ext uri="{FF2B5EF4-FFF2-40B4-BE49-F238E27FC236}">
                  <a16:creationId xmlns:a16="http://schemas.microsoft.com/office/drawing/2014/main" id="{E73E5213-BB71-455B-8D3F-F66A9053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14">
              <a:extLst>
                <a:ext uri="{FF2B5EF4-FFF2-40B4-BE49-F238E27FC236}">
                  <a16:creationId xmlns:a16="http://schemas.microsoft.com/office/drawing/2014/main" id="{569AC781-26B9-4972-A844-BBD591784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17">
            <a:extLst>
              <a:ext uri="{FF2B5EF4-FFF2-40B4-BE49-F238E27FC236}">
                <a16:creationId xmlns:a16="http://schemas.microsoft.com/office/drawing/2014/main" id="{6E61EAE8-F335-41B1-84B6-537654C465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F4D93C1C-4611-471D-8520-49174785F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941A3C0-C7A6-40E1-8CE5-49A06F8D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9DE72D6D-86C6-4FF3-B14A-9A2129FF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F96B21BA-7918-4529-BBEF-2CC94E43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B933D4FB-C120-4D95-9518-BC3AA1BEE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83CCAD46-71CA-4C85-BF98-EC1B10FAE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F193C808-A6F8-4971-82C6-92A0DBB4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8CA36239-2B32-4146-A238-F28C1B1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012842F2-AF45-4D32-9C60-32BCB1B044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138" name="Freeform 131">
              <a:extLst>
                <a:ext uri="{FF2B5EF4-FFF2-40B4-BE49-F238E27FC236}">
                  <a16:creationId xmlns:a16="http://schemas.microsoft.com/office/drawing/2014/main" id="{F008EEDA-219F-407E-AF5C-165E7361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132">
              <a:extLst>
                <a:ext uri="{FF2B5EF4-FFF2-40B4-BE49-F238E27FC236}">
                  <a16:creationId xmlns:a16="http://schemas.microsoft.com/office/drawing/2014/main" id="{1D7D2056-BBD6-4267-92D4-1BD5B625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133">
              <a:extLst>
                <a:ext uri="{FF2B5EF4-FFF2-40B4-BE49-F238E27FC236}">
                  <a16:creationId xmlns:a16="http://schemas.microsoft.com/office/drawing/2014/main" id="{B56ECB3B-73B0-4E10-BAD5-1BFDCA1C3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34">
              <a:extLst>
                <a:ext uri="{FF2B5EF4-FFF2-40B4-BE49-F238E27FC236}">
                  <a16:creationId xmlns:a16="http://schemas.microsoft.com/office/drawing/2014/main" id="{2187CDDD-5587-4588-93C0-4E65570E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35">
              <a:extLst>
                <a:ext uri="{FF2B5EF4-FFF2-40B4-BE49-F238E27FC236}">
                  <a16:creationId xmlns:a16="http://schemas.microsoft.com/office/drawing/2014/main" id="{89BBA370-0FF4-49F6-981A-6A5A88C00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36">
              <a:extLst>
                <a:ext uri="{FF2B5EF4-FFF2-40B4-BE49-F238E27FC236}">
                  <a16:creationId xmlns:a16="http://schemas.microsoft.com/office/drawing/2014/main" id="{C0CE1F89-0E31-4B07-A51E-39B51689F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37">
              <a:extLst>
                <a:ext uri="{FF2B5EF4-FFF2-40B4-BE49-F238E27FC236}">
                  <a16:creationId xmlns:a16="http://schemas.microsoft.com/office/drawing/2014/main" id="{B0DF925B-B1F8-4BEE-AD57-B41D7ADD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38">
              <a:extLst>
                <a:ext uri="{FF2B5EF4-FFF2-40B4-BE49-F238E27FC236}">
                  <a16:creationId xmlns:a16="http://schemas.microsoft.com/office/drawing/2014/main" id="{72C02D31-E4A5-4842-97FF-544DC42BE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ángulo 45">
            <a:extLst>
              <a:ext uri="{FF2B5EF4-FFF2-40B4-BE49-F238E27FC236}">
                <a16:creationId xmlns:a16="http://schemas.microsoft.com/office/drawing/2014/main" id="{079B9F42-7CA5-4656-963F-28950153FC84}"/>
              </a:ext>
            </a:extLst>
          </p:cNvPr>
          <p:cNvSpPr>
            <a:spLocks noChangeAspect="1"/>
          </p:cNvSpPr>
          <p:nvPr/>
        </p:nvSpPr>
        <p:spPr>
          <a:xfrm>
            <a:off x="6024973" y="2969695"/>
            <a:ext cx="32924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Implementación de proyectos mediante: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Cooperación pública 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–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privada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Instrumentos de fomento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Búsqueda de financiamiento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11">
            <a:extLst>
              <a:ext uri="{FF2B5EF4-FFF2-40B4-BE49-F238E27FC236}">
                <a16:creationId xmlns:a16="http://schemas.microsoft.com/office/drawing/2014/main" id="{EA4BD371-AEAF-4407-9F57-0AA9012A4FE8}"/>
              </a:ext>
            </a:extLst>
          </p:cNvPr>
          <p:cNvCxnSpPr>
            <a:cxnSpLocks noChangeAspect="1"/>
          </p:cNvCxnSpPr>
          <p:nvPr/>
        </p:nvCxnSpPr>
        <p:spPr>
          <a:xfrm>
            <a:off x="5768220" y="1697475"/>
            <a:ext cx="0" cy="2550432"/>
          </a:xfrm>
          <a:prstGeom prst="line">
            <a:avLst/>
          </a:prstGeom>
          <a:ln w="381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353">
            <a:extLst>
              <a:ext uri="{FF2B5EF4-FFF2-40B4-BE49-F238E27FC236}">
                <a16:creationId xmlns:a16="http://schemas.microsoft.com/office/drawing/2014/main" id="{2EA3C47C-7EF0-4271-8CAE-7C3E736C1586}"/>
              </a:ext>
            </a:extLst>
          </p:cNvPr>
          <p:cNvSpPr>
            <a:spLocks noChangeAspect="1"/>
          </p:cNvSpPr>
          <p:nvPr/>
        </p:nvSpPr>
        <p:spPr>
          <a:xfrm>
            <a:off x="2469770" y="1605556"/>
            <a:ext cx="3172686" cy="1277198"/>
          </a:xfrm>
          <a:custGeom>
            <a:avLst/>
            <a:gdLst/>
            <a:ahLst/>
            <a:cxnLst/>
            <a:rect l="l" t="t" r="r" b="b"/>
            <a:pathLst>
              <a:path w="2438590" h="1202347">
                <a:moveTo>
                  <a:pt x="106781" y="1202347"/>
                </a:moveTo>
                <a:lnTo>
                  <a:pt x="2323033" y="1202347"/>
                </a:lnTo>
                <a:lnTo>
                  <a:pt x="2337756" y="1201638"/>
                </a:lnTo>
                <a:lnTo>
                  <a:pt x="2382998" y="1190319"/>
                </a:lnTo>
                <a:lnTo>
                  <a:pt x="2418418" y="1167735"/>
                </a:lnTo>
                <a:lnTo>
                  <a:pt x="2438590" y="1125766"/>
                </a:lnTo>
                <a:lnTo>
                  <a:pt x="2438590" y="76682"/>
                </a:lnTo>
                <a:lnTo>
                  <a:pt x="2419179" y="35405"/>
                </a:lnTo>
                <a:lnTo>
                  <a:pt x="2384136" y="12534"/>
                </a:lnTo>
                <a:lnTo>
                  <a:pt x="2339093" y="844"/>
                </a:lnTo>
                <a:lnTo>
                  <a:pt x="2323033" y="0"/>
                </a:lnTo>
                <a:lnTo>
                  <a:pt x="100817" y="117"/>
                </a:lnTo>
                <a:lnTo>
                  <a:pt x="54264" y="9910"/>
                </a:lnTo>
                <a:lnTo>
                  <a:pt x="19307" y="32712"/>
                </a:lnTo>
                <a:lnTo>
                  <a:pt x="0" y="76682"/>
                </a:lnTo>
                <a:lnTo>
                  <a:pt x="0" y="1125766"/>
                </a:lnTo>
                <a:lnTo>
                  <a:pt x="13770" y="1163397"/>
                </a:lnTo>
                <a:lnTo>
                  <a:pt x="45517" y="1188488"/>
                </a:lnTo>
                <a:lnTo>
                  <a:pt x="90033" y="1201409"/>
                </a:lnTo>
                <a:lnTo>
                  <a:pt x="106781" y="1202347"/>
                </a:lnTo>
                <a:close/>
              </a:path>
            </a:pathLst>
          </a:custGeom>
          <a:solidFill>
            <a:srgbClr val="34AE7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Estrategia Energética Local</a:t>
            </a:r>
            <a:b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bject 332">
            <a:extLst>
              <a:ext uri="{FF2B5EF4-FFF2-40B4-BE49-F238E27FC236}">
                <a16:creationId xmlns:a16="http://schemas.microsoft.com/office/drawing/2014/main" id="{0B5DC1C6-F654-4D02-9035-85054DE0D5A2}"/>
              </a:ext>
            </a:extLst>
          </p:cNvPr>
          <p:cNvSpPr>
            <a:spLocks noChangeAspect="1"/>
          </p:cNvSpPr>
          <p:nvPr/>
        </p:nvSpPr>
        <p:spPr>
          <a:xfrm>
            <a:off x="5983392" y="1651515"/>
            <a:ext cx="3292423" cy="1277198"/>
          </a:xfrm>
          <a:custGeom>
            <a:avLst/>
            <a:gdLst/>
            <a:ahLst/>
            <a:cxnLst/>
            <a:rect l="l" t="t" r="r" b="b"/>
            <a:pathLst>
              <a:path w="2438501" h="1202347">
                <a:moveTo>
                  <a:pt x="2337694" y="1201626"/>
                </a:moveTo>
                <a:lnTo>
                  <a:pt x="2382955" y="1190288"/>
                </a:lnTo>
                <a:lnTo>
                  <a:pt x="2418355" y="1167708"/>
                </a:lnTo>
                <a:lnTo>
                  <a:pt x="2438496" y="1125807"/>
                </a:lnTo>
                <a:lnTo>
                  <a:pt x="2438496" y="76637"/>
                </a:lnTo>
                <a:lnTo>
                  <a:pt x="2419038" y="35357"/>
                </a:lnTo>
                <a:lnTo>
                  <a:pt x="2383979" y="12516"/>
                </a:lnTo>
                <a:lnTo>
                  <a:pt x="2338900" y="843"/>
                </a:lnTo>
                <a:lnTo>
                  <a:pt x="2322841" y="1"/>
                </a:lnTo>
                <a:lnTo>
                  <a:pt x="2297871" y="1"/>
                </a:lnTo>
                <a:lnTo>
                  <a:pt x="100824" y="113"/>
                </a:lnTo>
                <a:lnTo>
                  <a:pt x="54258" y="9882"/>
                </a:lnTo>
                <a:lnTo>
                  <a:pt x="19302" y="32686"/>
                </a:lnTo>
                <a:lnTo>
                  <a:pt x="0" y="76682"/>
                </a:lnTo>
                <a:lnTo>
                  <a:pt x="0" y="1125766"/>
                </a:lnTo>
                <a:lnTo>
                  <a:pt x="13708" y="1163348"/>
                </a:lnTo>
                <a:lnTo>
                  <a:pt x="45415" y="1188469"/>
                </a:lnTo>
                <a:lnTo>
                  <a:pt x="89916" y="1201408"/>
                </a:lnTo>
                <a:lnTo>
                  <a:pt x="106667" y="1202347"/>
                </a:lnTo>
                <a:lnTo>
                  <a:pt x="2322817" y="1202347"/>
                </a:lnTo>
                <a:lnTo>
                  <a:pt x="2337694" y="1201626"/>
                </a:lnTo>
                <a:close/>
              </a:path>
            </a:pathLst>
          </a:custGeom>
          <a:solidFill>
            <a:srgbClr val="007E89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 de proyectos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bject 304">
            <a:extLst>
              <a:ext uri="{FF2B5EF4-FFF2-40B4-BE49-F238E27FC236}">
                <a16:creationId xmlns:a16="http://schemas.microsoft.com/office/drawing/2014/main" id="{887D7152-B47A-430A-8387-5250A1495D2A}"/>
              </a:ext>
            </a:extLst>
          </p:cNvPr>
          <p:cNvSpPr>
            <a:spLocks noChangeAspect="1"/>
          </p:cNvSpPr>
          <p:nvPr/>
        </p:nvSpPr>
        <p:spPr>
          <a:xfrm>
            <a:off x="2448374" y="2980656"/>
            <a:ext cx="3172684" cy="319264"/>
          </a:xfrm>
          <a:custGeom>
            <a:avLst/>
            <a:gdLst/>
            <a:ahLst/>
            <a:cxnLst/>
            <a:rect l="l" t="t" r="r" b="b"/>
            <a:pathLst>
              <a:path w="2438590" h="324980">
                <a:moveTo>
                  <a:pt x="127419" y="324980"/>
                </a:moveTo>
                <a:lnTo>
                  <a:pt x="2301207" y="324978"/>
                </a:lnTo>
                <a:lnTo>
                  <a:pt x="2348499" y="318685"/>
                </a:lnTo>
                <a:lnTo>
                  <a:pt x="2390134" y="301707"/>
                </a:lnTo>
                <a:lnTo>
                  <a:pt x="2421360" y="276348"/>
                </a:lnTo>
                <a:lnTo>
                  <a:pt x="2438590" y="233476"/>
                </a:lnTo>
                <a:lnTo>
                  <a:pt x="2438588" y="90951"/>
                </a:lnTo>
                <a:lnTo>
                  <a:pt x="2421039" y="48194"/>
                </a:lnTo>
                <a:lnTo>
                  <a:pt x="2389631" y="22954"/>
                </a:lnTo>
                <a:lnTo>
                  <a:pt x="2347872" y="6122"/>
                </a:lnTo>
                <a:lnTo>
                  <a:pt x="2300516" y="0"/>
                </a:lnTo>
                <a:lnTo>
                  <a:pt x="121513" y="96"/>
                </a:lnTo>
                <a:lnTo>
                  <a:pt x="73957" y="8401"/>
                </a:lnTo>
                <a:lnTo>
                  <a:pt x="35361" y="28191"/>
                </a:lnTo>
                <a:lnTo>
                  <a:pt x="9463" y="56757"/>
                </a:lnTo>
                <a:lnTo>
                  <a:pt x="0" y="91389"/>
                </a:lnTo>
                <a:lnTo>
                  <a:pt x="0" y="233476"/>
                </a:lnTo>
                <a:lnTo>
                  <a:pt x="11713" y="271860"/>
                </a:lnTo>
                <a:lnTo>
                  <a:pt x="39274" y="299565"/>
                </a:lnTo>
                <a:lnTo>
                  <a:pt x="79086" y="318174"/>
                </a:lnTo>
                <a:lnTo>
                  <a:pt x="127419" y="324980"/>
                </a:lnTo>
                <a:close/>
              </a:path>
            </a:pathLst>
          </a:custGeom>
          <a:solidFill>
            <a:srgbClr val="E3AE01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 Diagnóstico Energético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bject 276">
            <a:extLst>
              <a:ext uri="{FF2B5EF4-FFF2-40B4-BE49-F238E27FC236}">
                <a16:creationId xmlns:a16="http://schemas.microsoft.com/office/drawing/2014/main" id="{131C863D-A9C7-464B-9084-2543A9836A2A}"/>
              </a:ext>
            </a:extLst>
          </p:cNvPr>
          <p:cNvSpPr>
            <a:spLocks noChangeAspect="1"/>
          </p:cNvSpPr>
          <p:nvPr/>
        </p:nvSpPr>
        <p:spPr>
          <a:xfrm>
            <a:off x="2455697" y="3447545"/>
            <a:ext cx="3172677" cy="319264"/>
          </a:xfrm>
          <a:custGeom>
            <a:avLst/>
            <a:gdLst/>
            <a:ahLst/>
            <a:cxnLst/>
            <a:rect l="l" t="t" r="r" b="b"/>
            <a:pathLst>
              <a:path w="2438590" h="325018">
                <a:moveTo>
                  <a:pt x="2317323" y="324246"/>
                </a:moveTo>
                <a:lnTo>
                  <a:pt x="2363252" y="314132"/>
                </a:lnTo>
                <a:lnTo>
                  <a:pt x="2401940" y="294102"/>
                </a:lnTo>
                <a:lnTo>
                  <a:pt x="2428636" y="266455"/>
                </a:lnTo>
                <a:lnTo>
                  <a:pt x="2438590" y="233489"/>
                </a:lnTo>
                <a:lnTo>
                  <a:pt x="2438588" y="91039"/>
                </a:lnTo>
                <a:lnTo>
                  <a:pt x="2420995" y="48252"/>
                </a:lnTo>
                <a:lnTo>
                  <a:pt x="2389587" y="22985"/>
                </a:lnTo>
                <a:lnTo>
                  <a:pt x="2347845" y="6131"/>
                </a:lnTo>
                <a:lnTo>
                  <a:pt x="2300516" y="0"/>
                </a:lnTo>
                <a:lnTo>
                  <a:pt x="121379" y="100"/>
                </a:lnTo>
                <a:lnTo>
                  <a:pt x="73870" y="8451"/>
                </a:lnTo>
                <a:lnTo>
                  <a:pt x="35318" y="28292"/>
                </a:lnTo>
                <a:lnTo>
                  <a:pt x="9451" y="56903"/>
                </a:lnTo>
                <a:lnTo>
                  <a:pt x="3" y="91525"/>
                </a:lnTo>
                <a:lnTo>
                  <a:pt x="3" y="233607"/>
                </a:lnTo>
                <a:lnTo>
                  <a:pt x="11719" y="271897"/>
                </a:lnTo>
                <a:lnTo>
                  <a:pt x="39280" y="299604"/>
                </a:lnTo>
                <a:lnTo>
                  <a:pt x="79091" y="318213"/>
                </a:lnTo>
                <a:lnTo>
                  <a:pt x="127337" y="325014"/>
                </a:lnTo>
                <a:lnTo>
                  <a:pt x="2301275" y="325014"/>
                </a:lnTo>
                <a:lnTo>
                  <a:pt x="2317323" y="324246"/>
                </a:lnTo>
                <a:close/>
              </a:path>
            </a:pathLst>
          </a:custGeom>
          <a:solidFill>
            <a:srgbClr val="94BA2A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 Visión, objetivos y metas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bject 260">
            <a:extLst>
              <a:ext uri="{FF2B5EF4-FFF2-40B4-BE49-F238E27FC236}">
                <a16:creationId xmlns:a16="http://schemas.microsoft.com/office/drawing/2014/main" id="{42B190DB-84E5-469A-93CD-CA64876F3685}"/>
              </a:ext>
            </a:extLst>
          </p:cNvPr>
          <p:cNvSpPr>
            <a:spLocks noChangeAspect="1"/>
          </p:cNvSpPr>
          <p:nvPr/>
        </p:nvSpPr>
        <p:spPr>
          <a:xfrm>
            <a:off x="2493991" y="3928643"/>
            <a:ext cx="3148465" cy="319264"/>
          </a:xfrm>
          <a:custGeom>
            <a:avLst/>
            <a:gdLst/>
            <a:ahLst/>
            <a:cxnLst/>
            <a:rect l="l" t="t" r="r" b="b"/>
            <a:pathLst>
              <a:path w="2438590" h="324878">
                <a:moveTo>
                  <a:pt x="2301207" y="324877"/>
                </a:moveTo>
                <a:lnTo>
                  <a:pt x="2348499" y="318593"/>
                </a:lnTo>
                <a:lnTo>
                  <a:pt x="2390134" y="301632"/>
                </a:lnTo>
                <a:lnTo>
                  <a:pt x="2421360" y="276281"/>
                </a:lnTo>
                <a:lnTo>
                  <a:pt x="2438590" y="233375"/>
                </a:lnTo>
                <a:lnTo>
                  <a:pt x="2438588" y="90932"/>
                </a:lnTo>
                <a:lnTo>
                  <a:pt x="2421048" y="48159"/>
                </a:lnTo>
                <a:lnTo>
                  <a:pt x="2389641" y="22929"/>
                </a:lnTo>
                <a:lnTo>
                  <a:pt x="2347877" y="6113"/>
                </a:lnTo>
                <a:lnTo>
                  <a:pt x="2300602" y="3"/>
                </a:lnTo>
                <a:lnTo>
                  <a:pt x="2213248" y="3"/>
                </a:lnTo>
                <a:lnTo>
                  <a:pt x="121542" y="95"/>
                </a:lnTo>
                <a:lnTo>
                  <a:pt x="73975" y="8382"/>
                </a:lnTo>
                <a:lnTo>
                  <a:pt x="35370" y="28150"/>
                </a:lnTo>
                <a:lnTo>
                  <a:pt x="9465" y="56704"/>
                </a:lnTo>
                <a:lnTo>
                  <a:pt x="3" y="91309"/>
                </a:lnTo>
                <a:lnTo>
                  <a:pt x="3" y="233494"/>
                </a:lnTo>
                <a:lnTo>
                  <a:pt x="11713" y="271791"/>
                </a:lnTo>
                <a:lnTo>
                  <a:pt x="39274" y="299491"/>
                </a:lnTo>
                <a:lnTo>
                  <a:pt x="79086" y="318083"/>
                </a:lnTo>
                <a:lnTo>
                  <a:pt x="127419" y="324878"/>
                </a:lnTo>
                <a:lnTo>
                  <a:pt x="2301207" y="324877"/>
                </a:lnTo>
                <a:close/>
              </a:path>
            </a:pathLst>
          </a:custGeom>
          <a:solidFill>
            <a:srgbClr val="007E89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 Plan de acción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bject 232">
            <a:extLst>
              <a:ext uri="{FF2B5EF4-FFF2-40B4-BE49-F238E27FC236}">
                <a16:creationId xmlns:a16="http://schemas.microsoft.com/office/drawing/2014/main" id="{58080846-ACE0-4E59-A976-096D83F73B26}"/>
              </a:ext>
            </a:extLst>
          </p:cNvPr>
          <p:cNvSpPr>
            <a:spLocks noChangeAspect="1"/>
          </p:cNvSpPr>
          <p:nvPr/>
        </p:nvSpPr>
        <p:spPr>
          <a:xfrm>
            <a:off x="2469769" y="4381878"/>
            <a:ext cx="6806045" cy="878112"/>
          </a:xfrm>
          <a:custGeom>
            <a:avLst/>
            <a:gdLst/>
            <a:ahLst/>
            <a:cxnLst/>
            <a:rect l="l" t="t" r="r" b="b"/>
            <a:pathLst>
              <a:path w="5137251" h="748931">
                <a:moveTo>
                  <a:pt x="4999867" y="748930"/>
                </a:moveTo>
                <a:lnTo>
                  <a:pt x="5047167" y="742648"/>
                </a:lnTo>
                <a:lnTo>
                  <a:pt x="5088802" y="725688"/>
                </a:lnTo>
                <a:lnTo>
                  <a:pt x="5120024" y="700336"/>
                </a:lnTo>
                <a:lnTo>
                  <a:pt x="5137251" y="657428"/>
                </a:lnTo>
                <a:lnTo>
                  <a:pt x="5137250" y="90947"/>
                </a:lnTo>
                <a:lnTo>
                  <a:pt x="5119716" y="48159"/>
                </a:lnTo>
                <a:lnTo>
                  <a:pt x="5088316" y="22927"/>
                </a:lnTo>
                <a:lnTo>
                  <a:pt x="5046556" y="6112"/>
                </a:lnTo>
                <a:lnTo>
                  <a:pt x="4999218" y="1"/>
                </a:lnTo>
                <a:lnTo>
                  <a:pt x="4934266" y="1"/>
                </a:lnTo>
                <a:lnTo>
                  <a:pt x="121532" y="95"/>
                </a:lnTo>
                <a:lnTo>
                  <a:pt x="73969" y="8382"/>
                </a:lnTo>
                <a:lnTo>
                  <a:pt x="35367" y="28149"/>
                </a:lnTo>
                <a:lnTo>
                  <a:pt x="9464" y="56706"/>
                </a:lnTo>
                <a:lnTo>
                  <a:pt x="3" y="91321"/>
                </a:lnTo>
                <a:lnTo>
                  <a:pt x="3" y="657547"/>
                </a:lnTo>
                <a:lnTo>
                  <a:pt x="11713" y="695844"/>
                </a:lnTo>
                <a:lnTo>
                  <a:pt x="39274" y="723544"/>
                </a:lnTo>
                <a:lnTo>
                  <a:pt x="79086" y="742136"/>
                </a:lnTo>
                <a:lnTo>
                  <a:pt x="127419" y="748931"/>
                </a:lnTo>
                <a:lnTo>
                  <a:pt x="4999867" y="748930"/>
                </a:lnTo>
                <a:close/>
              </a:path>
            </a:pathLst>
          </a:custGeom>
          <a:solidFill>
            <a:srgbClr val="DF362E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Sello Comuna Energética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3902E203-81A8-43C5-A1D5-9CF2E9CC91AC}"/>
              </a:ext>
            </a:extLst>
          </p:cNvPr>
          <p:cNvSpPr>
            <a:spLocks noChangeAspect="1"/>
          </p:cNvSpPr>
          <p:nvPr/>
        </p:nvSpPr>
        <p:spPr>
          <a:xfrm>
            <a:off x="2448374" y="5317513"/>
            <a:ext cx="6806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Evaluación y acompañamiento institucional para medir el grado de avance y promover el mejoramiento continuo de su gestión energética local.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84E61D7F-410A-44EF-A3C3-F0D083599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16" y="314919"/>
            <a:ext cx="433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xterior, firmar, pasto, edificio&#10;&#10;Descripción generada automáticamente">
            <a:extLst>
              <a:ext uri="{FF2B5EF4-FFF2-40B4-BE49-F238E27FC236}">
                <a16:creationId xmlns:a16="http://schemas.microsoft.com/office/drawing/2014/main" id="{FB5CEA51-3FAF-447E-BC9C-91CD29EA4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" r="2" b="2"/>
          <a:stretch/>
        </p:blipFill>
        <p:spPr>
          <a:xfrm>
            <a:off x="131" y="73"/>
            <a:ext cx="9134249" cy="6857864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B9DF338-D574-4510-BE48-E5378693DF98}"/>
              </a:ext>
            </a:extLst>
          </p:cNvPr>
          <p:cNvSpPr/>
          <p:nvPr/>
        </p:nvSpPr>
        <p:spPr>
          <a:xfrm>
            <a:off x="7820495" y="2122651"/>
            <a:ext cx="3971932" cy="18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algn="r" defTabSz="342878" fontAlgn="base">
              <a:spcBef>
                <a:spcPct val="0"/>
              </a:spcBef>
              <a:spcAft>
                <a:spcPct val="0"/>
              </a:spcAft>
            </a:pPr>
            <a:r>
              <a:rPr lang="es-CL" sz="2400" b="1" dirty="0">
                <a:solidFill>
                  <a:srgbClr val="70AD47"/>
                </a:solidFill>
                <a:latin typeface="Calibri Light" panose="020F0302020204030204"/>
                <a:ea typeface="ヒラギノ角ゴ Pro W3" charset="-128"/>
              </a:rPr>
              <a:t>Somos una fundación sin fines de lucro</a:t>
            </a:r>
            <a:r>
              <a:rPr lang="es-CL" sz="2400" b="1" dirty="0">
                <a:solidFill>
                  <a:srgbClr val="006CB7"/>
                </a:solidFill>
                <a:latin typeface="Calibri Light" panose="020F0302020204030204"/>
                <a:ea typeface="ヒラギノ角ゴ Pro W3" charset="-128"/>
              </a:rPr>
              <a:t>, creada con el fin de articular iniciativas publico-privadas en materia de sostenibilidad energética.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B7B9732-9559-4E3C-8A34-F1EA78F6F807}"/>
              </a:ext>
            </a:extLst>
          </p:cNvPr>
          <p:cNvCxnSpPr>
            <a:cxnSpLocks/>
          </p:cNvCxnSpPr>
          <p:nvPr/>
        </p:nvCxnSpPr>
        <p:spPr>
          <a:xfrm flipV="1">
            <a:off x="8061123" y="2121349"/>
            <a:ext cx="3711799" cy="1302"/>
          </a:xfrm>
          <a:prstGeom prst="line">
            <a:avLst/>
          </a:prstGeom>
          <a:ln>
            <a:solidFill>
              <a:srgbClr val="5E5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2 Marcador de posición de imagen">
            <a:extLst>
              <a:ext uri="{FF2B5EF4-FFF2-40B4-BE49-F238E27FC236}">
                <a16:creationId xmlns:a16="http://schemas.microsoft.com/office/drawing/2014/main" id="{DA9396C9-2F48-4A8F-87B6-96E2C85B6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0" t="63158" r="29737" b="25614"/>
          <a:stretch/>
        </p:blipFill>
        <p:spPr>
          <a:xfrm>
            <a:off x="10962675" y="1588202"/>
            <a:ext cx="866258" cy="577505"/>
          </a:xfrm>
          <a:prstGeom prst="rect">
            <a:avLst/>
          </a:prstGeom>
        </p:spPr>
      </p:pic>
      <p:pic>
        <p:nvPicPr>
          <p:cNvPr id="10" name="Imagen 9" descr="Logo-Agencia.png">
            <a:extLst>
              <a:ext uri="{FF2B5EF4-FFF2-40B4-BE49-F238E27FC236}">
                <a16:creationId xmlns:a16="http://schemas.microsoft.com/office/drawing/2014/main" id="{B5B24DE1-6678-4391-B8A6-E626723150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52" y="459568"/>
            <a:ext cx="3683179" cy="1862545"/>
          </a:xfrm>
          <a:prstGeom prst="rect">
            <a:avLst/>
          </a:prstGeom>
        </p:spPr>
      </p:pic>
      <p:pic>
        <p:nvPicPr>
          <p:cNvPr id="11" name="Picture 2" descr="Ministerio de Energía (Chile) - Wikipedia, la enciclopedia libre">
            <a:extLst>
              <a:ext uri="{FF2B5EF4-FFF2-40B4-BE49-F238E27FC236}">
                <a16:creationId xmlns:a16="http://schemas.microsoft.com/office/drawing/2014/main" id="{98A7ED19-F5CD-47F4-8F72-FC5154F7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601" y="5806757"/>
            <a:ext cx="1037321" cy="94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F65BE2-143A-44CD-9961-3DD10629F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0" r="36124"/>
          <a:stretch/>
        </p:blipFill>
        <p:spPr>
          <a:xfrm>
            <a:off x="-1" y="0"/>
            <a:ext cx="5098474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BFE2288-C4C2-451E-BC2D-3A3E8D3F8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736" y="3967929"/>
            <a:ext cx="1433202" cy="2405729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03CEEFC3-F594-4AA1-8BFC-38AFC6F650F8}"/>
              </a:ext>
            </a:extLst>
          </p:cNvPr>
          <p:cNvSpPr/>
          <p:nvPr/>
        </p:nvSpPr>
        <p:spPr>
          <a:xfrm>
            <a:off x="9781326" y="2736209"/>
            <a:ext cx="2471326" cy="5847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Actores participantes en EELs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1B7338B-69E2-4C27-963A-D48BF9071519}"/>
              </a:ext>
            </a:extLst>
          </p:cNvPr>
          <p:cNvSpPr/>
          <p:nvPr/>
        </p:nvSpPr>
        <p:spPr>
          <a:xfrm>
            <a:off x="10668208" y="1996031"/>
            <a:ext cx="1784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+5.000</a:t>
            </a:r>
          </a:p>
        </p:txBody>
      </p:sp>
      <p:pic>
        <p:nvPicPr>
          <p:cNvPr id="4" name="Gráfico 3" descr="Grupo de mujeres">
            <a:extLst>
              <a:ext uri="{FF2B5EF4-FFF2-40B4-BE49-F238E27FC236}">
                <a16:creationId xmlns:a16="http://schemas.microsoft.com/office/drawing/2014/main" id="{86FD54F8-A371-48D9-B21A-B57376891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2264" y="1780582"/>
            <a:ext cx="914400" cy="914400"/>
          </a:xfrm>
          <a:prstGeom prst="rect">
            <a:avLst/>
          </a:prstGeom>
        </p:spPr>
      </p:pic>
      <p:pic>
        <p:nvPicPr>
          <p:cNvPr id="16" name="Gráfico 15" descr="Barrio">
            <a:extLst>
              <a:ext uri="{FF2B5EF4-FFF2-40B4-BE49-F238E27FC236}">
                <a16:creationId xmlns:a16="http://schemas.microsoft.com/office/drawing/2014/main" id="{9BDD7DE2-416A-4EB2-B13C-DE8AD56C6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7773" y="1828811"/>
            <a:ext cx="914400" cy="9144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A2F7E8E-B45C-48A8-903D-79132D3267BD}"/>
              </a:ext>
            </a:extLst>
          </p:cNvPr>
          <p:cNvSpPr/>
          <p:nvPr/>
        </p:nvSpPr>
        <p:spPr>
          <a:xfrm>
            <a:off x="5625984" y="2824792"/>
            <a:ext cx="1106033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5EEED2C-D616-42AE-ACCA-9A4C81DFF786}"/>
              </a:ext>
            </a:extLst>
          </p:cNvPr>
          <p:cNvSpPr/>
          <p:nvPr/>
        </p:nvSpPr>
        <p:spPr>
          <a:xfrm>
            <a:off x="6273337" y="1993623"/>
            <a:ext cx="676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81</a:t>
            </a:r>
          </a:p>
        </p:txBody>
      </p:sp>
      <p:pic>
        <p:nvPicPr>
          <p:cNvPr id="20" name="Gráfico 19" descr="Narración">
            <a:extLst>
              <a:ext uri="{FF2B5EF4-FFF2-40B4-BE49-F238E27FC236}">
                <a16:creationId xmlns:a16="http://schemas.microsoft.com/office/drawing/2014/main" id="{5999E783-DA8E-4C58-8C70-8A70515A6D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6176" y="1716704"/>
            <a:ext cx="914400" cy="914400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AC814870-EC20-4AD2-82BA-D77070C1D41C}"/>
              </a:ext>
            </a:extLst>
          </p:cNvPr>
          <p:cNvSpPr/>
          <p:nvPr/>
        </p:nvSpPr>
        <p:spPr>
          <a:xfrm>
            <a:off x="8765058" y="1995692"/>
            <a:ext cx="676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46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E414755-6DB7-4B3D-9C00-733ACECED826}"/>
              </a:ext>
            </a:extLst>
          </p:cNvPr>
          <p:cNvSpPr/>
          <p:nvPr/>
        </p:nvSpPr>
        <p:spPr>
          <a:xfrm>
            <a:off x="7475563" y="2838247"/>
            <a:ext cx="1997420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Estrategias Energéticas Locales</a:t>
            </a:r>
          </a:p>
        </p:txBody>
      </p:sp>
      <p:pic>
        <p:nvPicPr>
          <p:cNvPr id="24" name="Gráfico 23" descr="Lluvia de ideas de grupo">
            <a:extLst>
              <a:ext uri="{FF2B5EF4-FFF2-40B4-BE49-F238E27FC236}">
                <a16:creationId xmlns:a16="http://schemas.microsoft.com/office/drawing/2014/main" id="{ADD9D238-346C-4F62-A513-E0413FBED6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33857" y="3899291"/>
            <a:ext cx="914400" cy="91440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FA0D81B9-7E1B-42F6-92CA-C7633FC76477}"/>
              </a:ext>
            </a:extLst>
          </p:cNvPr>
          <p:cNvSpPr/>
          <p:nvPr/>
        </p:nvSpPr>
        <p:spPr>
          <a:xfrm>
            <a:off x="8368077" y="4142442"/>
            <a:ext cx="1190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+700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B9ACBDB-46F4-407D-A0D7-DFD2979FF5F3}"/>
              </a:ext>
            </a:extLst>
          </p:cNvPr>
          <p:cNvSpPr/>
          <p:nvPr/>
        </p:nvSpPr>
        <p:spPr>
          <a:xfrm>
            <a:off x="7539994" y="4878407"/>
            <a:ext cx="1981039" cy="5847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Acciones levantadas desde la comunidad</a:t>
            </a:r>
          </a:p>
        </p:txBody>
      </p:sp>
      <p:pic>
        <p:nvPicPr>
          <p:cNvPr id="28" name="Gráfico 27" descr="Paneles solares">
            <a:extLst>
              <a:ext uri="{FF2B5EF4-FFF2-40B4-BE49-F238E27FC236}">
                <a16:creationId xmlns:a16="http://schemas.microsoft.com/office/drawing/2014/main" id="{E6D05595-1EC7-42A7-AA1C-ADD285A2F9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59054" y="3963481"/>
            <a:ext cx="914400" cy="914400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68E9FA61-37B9-4613-B248-B94C8508746C}"/>
              </a:ext>
            </a:extLst>
          </p:cNvPr>
          <p:cNvSpPr/>
          <p:nvPr/>
        </p:nvSpPr>
        <p:spPr>
          <a:xfrm>
            <a:off x="11234816" y="4176035"/>
            <a:ext cx="676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84BA2B6A-2498-4CC2-8CF2-E0FB001E54B7}"/>
              </a:ext>
            </a:extLst>
          </p:cNvPr>
          <p:cNvSpPr/>
          <p:nvPr/>
        </p:nvSpPr>
        <p:spPr>
          <a:xfrm>
            <a:off x="10062308" y="4878407"/>
            <a:ext cx="2050389" cy="8079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Proyectos ciudadanos ante el CC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45BA9DA7-99E8-4F8E-8D48-67C7C39767EA}"/>
              </a:ext>
            </a:extLst>
          </p:cNvPr>
          <p:cNvSpPr/>
          <p:nvPr/>
        </p:nvSpPr>
        <p:spPr>
          <a:xfrm>
            <a:off x="6226032" y="136300"/>
            <a:ext cx="5098475" cy="822823"/>
          </a:xfrm>
          <a:prstGeom prst="roundRect">
            <a:avLst/>
          </a:prstGeom>
          <a:solidFill>
            <a:srgbClr val="1D9A78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73CA3DB-EDE0-448C-A868-1CE66D1E4435}"/>
              </a:ext>
            </a:extLst>
          </p:cNvPr>
          <p:cNvSpPr/>
          <p:nvPr/>
        </p:nvSpPr>
        <p:spPr>
          <a:xfrm>
            <a:off x="6281635" y="245763"/>
            <a:ext cx="4959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Promover la participación de los actores locales en el desarrollo energético de sus territorios</a:t>
            </a:r>
          </a:p>
        </p:txBody>
      </p:sp>
    </p:spTree>
    <p:extLst>
      <p:ext uri="{BB962C8B-B14F-4D97-AF65-F5344CB8AC3E}">
        <p14:creationId xmlns:p14="http://schemas.microsoft.com/office/powerpoint/2010/main" val="33666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en el techo&#10;&#10;Descripción generada automáticamente">
            <a:extLst>
              <a:ext uri="{FF2B5EF4-FFF2-40B4-BE49-F238E27FC236}">
                <a16:creationId xmlns:a16="http://schemas.microsoft.com/office/drawing/2014/main" id="{26BD9CB6-EE97-487A-939D-6A1DB28E4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r="26075" b="2"/>
          <a:stretch/>
        </p:blipFill>
        <p:spPr>
          <a:xfrm>
            <a:off x="0" y="0"/>
            <a:ext cx="5149516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C3072B-146E-4FDC-AED5-7804DAAA06E5}"/>
              </a:ext>
            </a:extLst>
          </p:cNvPr>
          <p:cNvSpPr txBox="1"/>
          <p:nvPr/>
        </p:nvSpPr>
        <p:spPr>
          <a:xfrm>
            <a:off x="6280465" y="4049049"/>
            <a:ext cx="13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$3.090M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165BAFB-54C5-4F6C-863E-6B4E4914126C}"/>
              </a:ext>
            </a:extLst>
          </p:cNvPr>
          <p:cNvSpPr/>
          <p:nvPr/>
        </p:nvSpPr>
        <p:spPr>
          <a:xfrm>
            <a:off x="8815334" y="4023105"/>
            <a:ext cx="1368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$1.935M</a:t>
            </a:r>
          </a:p>
        </p:txBody>
      </p:sp>
      <p:pic>
        <p:nvPicPr>
          <p:cNvPr id="13" name="Gráfico 12" descr="Crecimiento empresarial">
            <a:extLst>
              <a:ext uri="{FF2B5EF4-FFF2-40B4-BE49-F238E27FC236}">
                <a16:creationId xmlns:a16="http://schemas.microsoft.com/office/drawing/2014/main" id="{41D8D7FF-68B6-45C5-BC0C-7BDBE62B3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9064" y="1632728"/>
            <a:ext cx="914400" cy="914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9AD5A71-B4E2-4277-8D99-6DCFF0E78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506" y="5527401"/>
            <a:ext cx="3281230" cy="114804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09E364E-7438-4C11-AA64-FA60C3369FD1}"/>
              </a:ext>
            </a:extLst>
          </p:cNvPr>
          <p:cNvSpPr/>
          <p:nvPr/>
        </p:nvSpPr>
        <p:spPr>
          <a:xfrm>
            <a:off x="7892088" y="4509251"/>
            <a:ext cx="1997420" cy="6068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Apalancados sector privado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AC81A15-4148-446D-90E7-9F3DD69D30A8}"/>
              </a:ext>
            </a:extLst>
          </p:cNvPr>
          <p:cNvSpPr/>
          <p:nvPr/>
        </p:nvSpPr>
        <p:spPr>
          <a:xfrm>
            <a:off x="5603656" y="4561303"/>
            <a:ext cx="1997420" cy="5548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Inversión energía local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FE60993-D7F2-49C3-913E-2BEEDF56EC5D}"/>
              </a:ext>
            </a:extLst>
          </p:cNvPr>
          <p:cNvSpPr txBox="1"/>
          <p:nvPr/>
        </p:nvSpPr>
        <p:spPr>
          <a:xfrm>
            <a:off x="6456911" y="176158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+50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6735A3D-478A-4BBF-B260-F069484C9A91}"/>
              </a:ext>
            </a:extLst>
          </p:cNvPr>
          <p:cNvSpPr/>
          <p:nvPr/>
        </p:nvSpPr>
        <p:spPr>
          <a:xfrm>
            <a:off x="5296410" y="2550393"/>
            <a:ext cx="1858925" cy="4431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Proyectos de energía local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27D46D0-3EB4-4444-A7A2-F3EDDAD9252A}"/>
              </a:ext>
            </a:extLst>
          </p:cNvPr>
          <p:cNvSpPr/>
          <p:nvPr/>
        </p:nvSpPr>
        <p:spPr>
          <a:xfrm>
            <a:off x="7776285" y="2549812"/>
            <a:ext cx="1997420" cy="5548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Empresas Cooperación público privada</a:t>
            </a:r>
          </a:p>
        </p:txBody>
      </p:sp>
      <p:pic>
        <p:nvPicPr>
          <p:cNvPr id="23" name="Gráfico 22" descr="Conexiones">
            <a:extLst>
              <a:ext uri="{FF2B5EF4-FFF2-40B4-BE49-F238E27FC236}">
                <a16:creationId xmlns:a16="http://schemas.microsoft.com/office/drawing/2014/main" id="{8329AD2F-2B81-4F66-BED8-6BF1FF822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8712" y="1591152"/>
            <a:ext cx="914400" cy="914400"/>
          </a:xfrm>
          <a:prstGeom prst="rect">
            <a:avLst/>
          </a:prstGeom>
        </p:spPr>
      </p:pic>
      <p:pic>
        <p:nvPicPr>
          <p:cNvPr id="27" name="Gráfico 26" descr="Monedas">
            <a:extLst>
              <a:ext uri="{FF2B5EF4-FFF2-40B4-BE49-F238E27FC236}">
                <a16:creationId xmlns:a16="http://schemas.microsoft.com/office/drawing/2014/main" id="{75915337-5997-421F-B7B4-A19EBCA8A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395839" y="3776515"/>
            <a:ext cx="914400" cy="914400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3AFDCE65-679D-4C00-AB36-1EBB147D537F}"/>
              </a:ext>
            </a:extLst>
          </p:cNvPr>
          <p:cNvSpPr/>
          <p:nvPr/>
        </p:nvSpPr>
        <p:spPr>
          <a:xfrm>
            <a:off x="10183542" y="2392667"/>
            <a:ext cx="1997420" cy="8309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Innovadores y replicables modelos de negocio</a:t>
            </a:r>
          </a:p>
        </p:txBody>
      </p:sp>
      <p:pic>
        <p:nvPicPr>
          <p:cNvPr id="38" name="Gráfico 37" descr="Apretón de manos">
            <a:extLst>
              <a:ext uri="{FF2B5EF4-FFF2-40B4-BE49-F238E27FC236}">
                <a16:creationId xmlns:a16="http://schemas.microsoft.com/office/drawing/2014/main" id="{9D6986E4-4C9E-4693-ABFC-9430B74A75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76398" y="3704773"/>
            <a:ext cx="914400" cy="914400"/>
          </a:xfrm>
          <a:prstGeom prst="rect">
            <a:avLst/>
          </a:prstGeom>
        </p:spPr>
      </p:pic>
      <p:pic>
        <p:nvPicPr>
          <p:cNvPr id="42" name="Gráfico 41" descr="Crecimiento empresarial">
            <a:extLst>
              <a:ext uri="{FF2B5EF4-FFF2-40B4-BE49-F238E27FC236}">
                <a16:creationId xmlns:a16="http://schemas.microsoft.com/office/drawing/2014/main" id="{DA5AC721-9B4F-4A7A-89A3-7A9E4F1FE5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35899" y="1591152"/>
            <a:ext cx="914400" cy="914400"/>
          </a:xfrm>
          <a:prstGeom prst="rect">
            <a:avLst/>
          </a:prstGeom>
        </p:spPr>
      </p:pic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A6848699-6810-4ACA-BC38-85ADC9FD9AA6}"/>
              </a:ext>
            </a:extLst>
          </p:cNvPr>
          <p:cNvSpPr/>
          <p:nvPr/>
        </p:nvSpPr>
        <p:spPr>
          <a:xfrm>
            <a:off x="6226032" y="136300"/>
            <a:ext cx="5098475" cy="822823"/>
          </a:xfrm>
          <a:prstGeom prst="roundRect">
            <a:avLst/>
          </a:prstGeom>
          <a:solidFill>
            <a:srgbClr val="8BC145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14350" marR="0" lvl="0" indent="-51435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es-CL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315E5336-2914-463E-9D8E-4EA5C573D017}"/>
              </a:ext>
            </a:extLst>
          </p:cNvPr>
          <p:cNvSpPr/>
          <p:nvPr/>
        </p:nvSpPr>
        <p:spPr>
          <a:xfrm>
            <a:off x="6281635" y="245763"/>
            <a:ext cx="4959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Fomentar un mercado energético local para la implementación de acciones.</a:t>
            </a:r>
            <a:endParaRPr kumimoji="0" lang="es-CL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7F8B10C-46F4-4A4A-8827-C927C8423787}"/>
              </a:ext>
            </a:extLst>
          </p:cNvPr>
          <p:cNvSpPr txBox="1"/>
          <p:nvPr/>
        </p:nvSpPr>
        <p:spPr>
          <a:xfrm>
            <a:off x="9020893" y="1810072"/>
            <a:ext cx="732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3F653D-4FB3-4F87-9B4F-9AC473E2CD14}"/>
              </a:ext>
            </a:extLst>
          </p:cNvPr>
          <p:cNvSpPr/>
          <p:nvPr/>
        </p:nvSpPr>
        <p:spPr>
          <a:xfrm>
            <a:off x="11222020" y="4049049"/>
            <a:ext cx="91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$409M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02F64AA-FC7C-44A5-B76D-D1DA3CE1DFE4}"/>
              </a:ext>
            </a:extLst>
          </p:cNvPr>
          <p:cNvSpPr/>
          <p:nvPr/>
        </p:nvSpPr>
        <p:spPr>
          <a:xfrm>
            <a:off x="10204927" y="4468509"/>
            <a:ext cx="1997420" cy="6068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Ahorro económico</a:t>
            </a:r>
          </a:p>
        </p:txBody>
      </p:sp>
      <p:pic>
        <p:nvPicPr>
          <p:cNvPr id="3" name="Gráfico 2" descr="Hucha contorno">
            <a:extLst>
              <a:ext uri="{FF2B5EF4-FFF2-40B4-BE49-F238E27FC236}">
                <a16:creationId xmlns:a16="http://schemas.microsoft.com/office/drawing/2014/main" id="{1B0AA875-9765-4E04-8340-F1DF2FF66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13996" y="3704773"/>
            <a:ext cx="914400" cy="914400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E12F7215-9A89-48C4-9562-5963BD68E8BB}"/>
              </a:ext>
            </a:extLst>
          </p:cNvPr>
          <p:cNvSpPr/>
          <p:nvPr/>
        </p:nvSpPr>
        <p:spPr>
          <a:xfrm>
            <a:off x="10599582" y="5672672"/>
            <a:ext cx="91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2.503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30B7837-0C44-44CA-BAC3-454F78DAB602}"/>
              </a:ext>
            </a:extLst>
          </p:cNvPr>
          <p:cNvSpPr/>
          <p:nvPr/>
        </p:nvSpPr>
        <p:spPr>
          <a:xfrm>
            <a:off x="9537189" y="6167464"/>
            <a:ext cx="1997420" cy="60689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s-CL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CO2 </a:t>
            </a:r>
            <a:r>
              <a:rPr kumimoji="0" lang="es-CL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</a:t>
            </a: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/año evitadas</a:t>
            </a:r>
          </a:p>
        </p:txBody>
      </p:sp>
      <p:pic>
        <p:nvPicPr>
          <p:cNvPr id="7" name="Gráfico 6" descr="Central de energía contorno">
            <a:extLst>
              <a:ext uri="{FF2B5EF4-FFF2-40B4-BE49-F238E27FC236}">
                <a16:creationId xmlns:a16="http://schemas.microsoft.com/office/drawing/2014/main" id="{8BF3F3CD-67FD-4A44-B149-157B2BC600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53211" y="52918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6369AA4-D5AE-4531-B8F5-4EEF94452033}"/>
              </a:ext>
            </a:extLst>
          </p:cNvPr>
          <p:cNvSpPr/>
          <p:nvPr/>
        </p:nvSpPr>
        <p:spPr>
          <a:xfrm>
            <a:off x="4815662" y="2608428"/>
            <a:ext cx="2471326" cy="5622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Diplomado de Gestión Energética Local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1401FA-2203-45B3-93D5-90FE920C964C}"/>
              </a:ext>
            </a:extLst>
          </p:cNvPr>
          <p:cNvSpPr/>
          <p:nvPr/>
        </p:nvSpPr>
        <p:spPr>
          <a:xfrm>
            <a:off x="6263991" y="1856654"/>
            <a:ext cx="565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750A9BB-A712-4A29-B1B7-DAC927A62631}"/>
              </a:ext>
            </a:extLst>
          </p:cNvPr>
          <p:cNvSpPr/>
          <p:nvPr/>
        </p:nvSpPr>
        <p:spPr>
          <a:xfrm>
            <a:off x="8518808" y="1901454"/>
            <a:ext cx="91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254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669699F-9B55-4899-B2C8-A7A685D99F7C}"/>
              </a:ext>
            </a:extLst>
          </p:cNvPr>
          <p:cNvSpPr/>
          <p:nvPr/>
        </p:nvSpPr>
        <p:spPr>
          <a:xfrm>
            <a:off x="7337329" y="2524640"/>
            <a:ext cx="2336124" cy="7818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Funcionarios municipales diplomados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C17DC6C-5050-4D71-B002-3BF3A79892B7}"/>
              </a:ext>
            </a:extLst>
          </p:cNvPr>
          <p:cNvSpPr/>
          <p:nvPr/>
        </p:nvSpPr>
        <p:spPr>
          <a:xfrm>
            <a:off x="7411340" y="4823326"/>
            <a:ext cx="676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22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DBEDD2F-AD59-4E7A-8000-3973F252D887}"/>
              </a:ext>
            </a:extLst>
          </p:cNvPr>
          <p:cNvSpPr/>
          <p:nvPr/>
        </p:nvSpPr>
        <p:spPr>
          <a:xfrm>
            <a:off x="5218229" y="5349768"/>
            <a:ext cx="2740927" cy="80795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Comunas certificadas Sello CE</a:t>
            </a:r>
          </a:p>
        </p:txBody>
      </p:sp>
      <p:pic>
        <p:nvPicPr>
          <p:cNvPr id="26" name="Gráfico 25" descr="Aula de clases">
            <a:extLst>
              <a:ext uri="{FF2B5EF4-FFF2-40B4-BE49-F238E27FC236}">
                <a16:creationId xmlns:a16="http://schemas.microsoft.com/office/drawing/2014/main" id="{9B847E35-0849-496F-944D-5F1547ACF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0311" y="1736642"/>
            <a:ext cx="914400" cy="914400"/>
          </a:xfrm>
          <a:prstGeom prst="rect">
            <a:avLst/>
          </a:prstGeom>
        </p:spPr>
      </p:pic>
      <p:pic>
        <p:nvPicPr>
          <p:cNvPr id="28" name="Gráfico 27" descr="Birrete">
            <a:extLst>
              <a:ext uri="{FF2B5EF4-FFF2-40B4-BE49-F238E27FC236}">
                <a16:creationId xmlns:a16="http://schemas.microsoft.com/office/drawing/2014/main" id="{A12B279C-D352-4449-A647-690762B3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7154" y="1736642"/>
            <a:ext cx="914400" cy="91440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FCF305E5-EAF8-4923-BFA2-36ED654EC3FE}"/>
              </a:ext>
            </a:extLst>
          </p:cNvPr>
          <p:cNvSpPr/>
          <p:nvPr/>
        </p:nvSpPr>
        <p:spPr>
          <a:xfrm>
            <a:off x="9976158" y="2655268"/>
            <a:ext cx="2100279" cy="10307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Comunas con asistencia técnica para desarrollo</a:t>
            </a:r>
          </a:p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proyectos</a:t>
            </a:r>
          </a:p>
        </p:txBody>
      </p:sp>
      <p:pic>
        <p:nvPicPr>
          <p:cNvPr id="33" name="Gráfico 32" descr="Globo terráqueo: América">
            <a:extLst>
              <a:ext uri="{FF2B5EF4-FFF2-40B4-BE49-F238E27FC236}">
                <a16:creationId xmlns:a16="http://schemas.microsoft.com/office/drawing/2014/main" id="{E4D51415-44A3-4D7A-B7B0-79F6F8509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96352" y="4603751"/>
            <a:ext cx="914400" cy="91440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D0F680EF-F784-4C74-932E-2B330DA962CC}"/>
              </a:ext>
            </a:extLst>
          </p:cNvPr>
          <p:cNvSpPr/>
          <p:nvPr/>
        </p:nvSpPr>
        <p:spPr>
          <a:xfrm>
            <a:off x="8571555" y="5389580"/>
            <a:ext cx="3414564" cy="103078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Proyectos de cooperación internacional (Uruguay, Colombia, EEA)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8AED9D7-7C83-47FA-9CB0-9E7C69A23611}"/>
              </a:ext>
            </a:extLst>
          </p:cNvPr>
          <p:cNvSpPr/>
          <p:nvPr/>
        </p:nvSpPr>
        <p:spPr>
          <a:xfrm>
            <a:off x="10823490" y="4717576"/>
            <a:ext cx="676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37" name="Gráfico 36" descr="Reunión">
            <a:extLst>
              <a:ext uri="{FF2B5EF4-FFF2-40B4-BE49-F238E27FC236}">
                <a16:creationId xmlns:a16="http://schemas.microsoft.com/office/drawing/2014/main" id="{16BF2909-B2BF-45FB-B76A-AF487272E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81131" y="1680433"/>
            <a:ext cx="914400" cy="914400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21325B5B-DACE-4899-B0B9-2BC4C40DFFDD}"/>
              </a:ext>
            </a:extLst>
          </p:cNvPr>
          <p:cNvSpPr/>
          <p:nvPr/>
        </p:nvSpPr>
        <p:spPr>
          <a:xfrm>
            <a:off x="11071718" y="1915829"/>
            <a:ext cx="91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4F5456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119</a:t>
            </a:r>
          </a:p>
        </p:txBody>
      </p:sp>
      <p:sp>
        <p:nvSpPr>
          <p:cNvPr id="117" name="Rectángulo: esquinas redondeadas 116">
            <a:extLst>
              <a:ext uri="{FF2B5EF4-FFF2-40B4-BE49-F238E27FC236}">
                <a16:creationId xmlns:a16="http://schemas.microsoft.com/office/drawing/2014/main" id="{23B70022-4765-471D-BF2E-ECC2A601DDF7}"/>
              </a:ext>
            </a:extLst>
          </p:cNvPr>
          <p:cNvSpPr/>
          <p:nvPr/>
        </p:nvSpPr>
        <p:spPr>
          <a:xfrm>
            <a:off x="6226032" y="136300"/>
            <a:ext cx="5098475" cy="822823"/>
          </a:xfrm>
          <a:prstGeom prst="roundRect">
            <a:avLst/>
          </a:prstGeom>
          <a:solidFill>
            <a:srgbClr val="C2CB60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514350" marR="0" lvl="0" indent="-51435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s-CL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9CD1E3EE-1365-4247-84A1-690F0AFF722E}"/>
              </a:ext>
            </a:extLst>
          </p:cNvPr>
          <p:cNvSpPr/>
          <p:nvPr/>
        </p:nvSpPr>
        <p:spPr>
          <a:xfrm>
            <a:off x="6281635" y="245763"/>
            <a:ext cx="4959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Fortalecer las competencias de los municipios asociadas a la gestión energética local.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D4179873-C685-4A2F-9609-C5286E49B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r="36157"/>
          <a:stretch/>
        </p:blipFill>
        <p:spPr bwMode="auto">
          <a:xfrm>
            <a:off x="0" y="0"/>
            <a:ext cx="4905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174D48A-D3BC-44F1-B35E-C03EBEA1B8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5491" y="4504194"/>
            <a:ext cx="2429142" cy="113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3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6624633" y="0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Rectángulo 76">
            <a:extLst>
              <a:ext uri="{FF2B5EF4-FFF2-40B4-BE49-F238E27FC236}">
                <a16:creationId xmlns:a16="http://schemas.microsoft.com/office/drawing/2014/main" id="{DBA6710B-1A62-4831-A388-C8CDAFABC2D3}"/>
              </a:ext>
            </a:extLst>
          </p:cNvPr>
          <p:cNvSpPr/>
          <p:nvPr/>
        </p:nvSpPr>
        <p:spPr>
          <a:xfrm>
            <a:off x="1700610" y="2763327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15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familias y 34 personas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5FBC76DF-EFE2-48A7-A95C-EAD9B25F6EDC}"/>
              </a:ext>
            </a:extLst>
          </p:cNvPr>
          <p:cNvSpPr/>
          <p:nvPr/>
        </p:nvSpPr>
        <p:spPr>
          <a:xfrm>
            <a:off x="1718334" y="6081340"/>
            <a:ext cx="1996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$9.716.000</a:t>
            </a: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A668DA58-0971-4235-9E53-A2B511137435}"/>
              </a:ext>
            </a:extLst>
          </p:cNvPr>
          <p:cNvSpPr/>
          <p:nvPr/>
        </p:nvSpPr>
        <p:spPr>
          <a:xfrm>
            <a:off x="1695797" y="5789632"/>
            <a:ext cx="1197874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B560EDEB-C13E-42EF-8D3B-09654E9AA057}"/>
              </a:ext>
            </a:extLst>
          </p:cNvPr>
          <p:cNvSpPr/>
          <p:nvPr/>
        </p:nvSpPr>
        <p:spPr>
          <a:xfrm>
            <a:off x="1728632" y="2532313"/>
            <a:ext cx="3439150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Mejora en calidad de vida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8726E581-D523-4C61-9817-4527FCE54366}"/>
              </a:ext>
            </a:extLst>
          </p:cNvPr>
          <p:cNvSpPr/>
          <p:nvPr/>
        </p:nvSpPr>
        <p:spPr>
          <a:xfrm>
            <a:off x="1690311" y="3458639"/>
            <a:ext cx="3763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$56.025 a $2.000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mes 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prom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1C221154-DE48-4007-A3EE-68AC0B333990}"/>
              </a:ext>
            </a:extLst>
          </p:cNvPr>
          <p:cNvSpPr/>
          <p:nvPr/>
        </p:nvSpPr>
        <p:spPr>
          <a:xfrm>
            <a:off x="1718334" y="3227625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Reducción de gastos asociados</a:t>
            </a: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E0432BB4-E3D1-4C9A-9A41-0A034B2D6471}"/>
              </a:ext>
            </a:extLst>
          </p:cNvPr>
          <p:cNvSpPr/>
          <p:nvPr/>
        </p:nvSpPr>
        <p:spPr>
          <a:xfrm>
            <a:off x="1690423" y="4327425"/>
            <a:ext cx="3592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60%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de ahorro consumo hídrico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58206C06-8F77-4578-BF34-21B362293403}"/>
              </a:ext>
            </a:extLst>
          </p:cNvPr>
          <p:cNvSpPr/>
          <p:nvPr/>
        </p:nvSpPr>
        <p:spPr>
          <a:xfrm>
            <a:off x="1718446" y="4005623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Eficiencia energética/hídrica - regeneración de suelos – reducción ruidos</a:t>
            </a:r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A82D2213-6608-4FB6-A154-2534334B3E3A}"/>
              </a:ext>
            </a:extLst>
          </p:cNvPr>
          <p:cNvSpPr/>
          <p:nvPr/>
        </p:nvSpPr>
        <p:spPr>
          <a:xfrm>
            <a:off x="1690313" y="4939543"/>
            <a:ext cx="35926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Cohesión comunitaria </a:t>
            </a:r>
            <a:r>
              <a: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por co-construcción y administración vecinal de la solución</a:t>
            </a:r>
          </a:p>
          <a:p>
            <a:pPr marL="171450" marR="0" lvl="0" indent="-17145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Capacitación uso eficiente energía/agua</a:t>
            </a:r>
          </a:p>
          <a:p>
            <a:pPr marL="171450" marR="0" lvl="0" indent="-17145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Manejo eficiente cuenca hídrica</a:t>
            </a:r>
          </a:p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7510298F-8AA7-4B63-8AF6-872C83E2B34F}"/>
              </a:ext>
            </a:extLst>
          </p:cNvPr>
          <p:cNvSpPr/>
          <p:nvPr/>
        </p:nvSpPr>
        <p:spPr>
          <a:xfrm>
            <a:off x="1718335" y="4708529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Cualitativos</a:t>
            </a:r>
          </a:p>
        </p:txBody>
      </p:sp>
      <p:sp>
        <p:nvSpPr>
          <p:cNvPr id="95" name="Rectángulo: esquinas redondeadas 94">
            <a:extLst>
              <a:ext uri="{FF2B5EF4-FFF2-40B4-BE49-F238E27FC236}">
                <a16:creationId xmlns:a16="http://schemas.microsoft.com/office/drawing/2014/main" id="{EB6CD3E9-7B92-4EAF-9C76-569A81B0E91A}"/>
              </a:ext>
            </a:extLst>
          </p:cNvPr>
          <p:cNvSpPr/>
          <p:nvPr/>
        </p:nvSpPr>
        <p:spPr>
          <a:xfrm>
            <a:off x="1775528" y="2060047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Impactos y beneficios esperados</a:t>
            </a:r>
          </a:p>
        </p:txBody>
      </p:sp>
      <p:pic>
        <p:nvPicPr>
          <p:cNvPr id="97" name="Gráfico 96" descr="Hucha contorno">
            <a:extLst>
              <a:ext uri="{FF2B5EF4-FFF2-40B4-BE49-F238E27FC236}">
                <a16:creationId xmlns:a16="http://schemas.microsoft.com/office/drawing/2014/main" id="{C29E1B9E-47AD-4356-8ACC-9962C9179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589" y="3283660"/>
            <a:ext cx="552722" cy="552722"/>
          </a:xfrm>
          <a:prstGeom prst="rect">
            <a:avLst/>
          </a:prstGeom>
        </p:spPr>
      </p:pic>
      <p:pic>
        <p:nvPicPr>
          <p:cNvPr id="98" name="Gráfico 97" descr="Escena suburbana contorno">
            <a:extLst>
              <a:ext uri="{FF2B5EF4-FFF2-40B4-BE49-F238E27FC236}">
                <a16:creationId xmlns:a16="http://schemas.microsoft.com/office/drawing/2014/main" id="{0A9BA524-FBAC-4159-BED8-3623CB3ED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864" y="2596301"/>
            <a:ext cx="552723" cy="552723"/>
          </a:xfrm>
          <a:prstGeom prst="rect">
            <a:avLst/>
          </a:prstGeom>
        </p:spPr>
      </p:pic>
      <p:pic>
        <p:nvPicPr>
          <p:cNvPr id="99" name="Gráfico 98" descr="Árbol de hojas podridas contorno">
            <a:extLst>
              <a:ext uri="{FF2B5EF4-FFF2-40B4-BE49-F238E27FC236}">
                <a16:creationId xmlns:a16="http://schemas.microsoft.com/office/drawing/2014/main" id="{9200A6F0-8815-4304-97DB-C7AE94886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542" y="4757064"/>
            <a:ext cx="550034" cy="550034"/>
          </a:xfrm>
          <a:prstGeom prst="rect">
            <a:avLst/>
          </a:prstGeom>
        </p:spPr>
      </p:pic>
      <p:pic>
        <p:nvPicPr>
          <p:cNvPr id="100" name="Gráfico 99" descr="Monedas">
            <a:extLst>
              <a:ext uri="{FF2B5EF4-FFF2-40B4-BE49-F238E27FC236}">
                <a16:creationId xmlns:a16="http://schemas.microsoft.com/office/drawing/2014/main" id="{ED8B9D0E-3ACE-4D7E-AEEF-60B42DD71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1263" y="5878757"/>
            <a:ext cx="527560" cy="527560"/>
          </a:xfrm>
          <a:prstGeom prst="rect">
            <a:avLst/>
          </a:prstGeom>
        </p:spPr>
      </p:pic>
      <p:sp>
        <p:nvSpPr>
          <p:cNvPr id="102" name="Rectángulo 101">
            <a:extLst>
              <a:ext uri="{FF2B5EF4-FFF2-40B4-BE49-F238E27FC236}">
                <a16:creationId xmlns:a16="http://schemas.microsoft.com/office/drawing/2014/main" id="{FDE791B4-B222-42D3-B883-2F557D66550D}"/>
              </a:ext>
            </a:extLst>
          </p:cNvPr>
          <p:cNvSpPr/>
          <p:nvPr/>
        </p:nvSpPr>
        <p:spPr>
          <a:xfrm>
            <a:off x="3934966" y="6142895"/>
            <a:ext cx="1626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$5.000.000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AFCECD13-7477-4294-BBDA-DA7CBCC7118A}"/>
              </a:ext>
            </a:extLst>
          </p:cNvPr>
          <p:cNvSpPr/>
          <p:nvPr/>
        </p:nvSpPr>
        <p:spPr>
          <a:xfrm>
            <a:off x="3913635" y="5808903"/>
            <a:ext cx="22994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Cofinanciamiento AgenciaSE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88184C2E-5683-4898-AA7D-2553F22E9DEA}"/>
              </a:ext>
            </a:extLst>
          </p:cNvPr>
          <p:cNvSpPr/>
          <p:nvPr/>
        </p:nvSpPr>
        <p:spPr>
          <a:xfrm>
            <a:off x="156686" y="473014"/>
            <a:ext cx="10996653" cy="4765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“Eficiencia energética e hídrica en la crianza de caprinos </a:t>
            </a:r>
          </a:p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agricultura campesina”</a:t>
            </a:r>
          </a:p>
        </p:txBody>
      </p: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98CFD4F1-9B54-4393-854B-CF389E3FD154}"/>
              </a:ext>
            </a:extLst>
          </p:cNvPr>
          <p:cNvSpPr/>
          <p:nvPr/>
        </p:nvSpPr>
        <p:spPr>
          <a:xfrm>
            <a:off x="899918" y="14710"/>
            <a:ext cx="1206161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CANELA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1F14AF39-FA3F-49B5-9BF2-4000F8C1DA63}"/>
              </a:ext>
            </a:extLst>
          </p:cNvPr>
          <p:cNvSpPr txBox="1"/>
          <p:nvPr/>
        </p:nvSpPr>
        <p:spPr>
          <a:xfrm>
            <a:off x="184065" y="1087256"/>
            <a:ext cx="63415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Realización de 4 pozos para la extracción de agua subterránea y sustitución de motores a diésel por bombas solares asegurar un acceso al agua para el consumo humano, ganado y agricultura mediante tecnología limpia.</a:t>
            </a:r>
          </a:p>
        </p:txBody>
      </p:sp>
      <p:pic>
        <p:nvPicPr>
          <p:cNvPr id="48" name="Imagen 47" descr="Imagen que contiene exterior, pasto, avión, camioneta&#10;&#10;Descripción generada automáticamente">
            <a:extLst>
              <a:ext uri="{FF2B5EF4-FFF2-40B4-BE49-F238E27FC236}">
                <a16:creationId xmlns:a16="http://schemas.microsoft.com/office/drawing/2014/main" id="{0F3688E5-7C48-4700-9063-B533F9686C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37" y="1095727"/>
            <a:ext cx="2798538" cy="3731384"/>
          </a:xfrm>
          <a:prstGeom prst="rect">
            <a:avLst/>
          </a:prstGeom>
        </p:spPr>
      </p:pic>
      <p:pic>
        <p:nvPicPr>
          <p:cNvPr id="49" name="Imagen 48" descr="Vista desde lo alto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1EAE6F12-47E4-49EF-8817-FCA7494B29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74" y="1641481"/>
            <a:ext cx="2690403" cy="3817048"/>
          </a:xfrm>
          <a:prstGeom prst="rect">
            <a:avLst/>
          </a:prstGeom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6267ECE5-2E1F-415A-837C-F677754D5C5F}"/>
              </a:ext>
            </a:extLst>
          </p:cNvPr>
          <p:cNvSpPr/>
          <p:nvPr/>
        </p:nvSpPr>
        <p:spPr>
          <a:xfrm>
            <a:off x="156686" y="30245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E7A8705-1541-48DC-8B9E-5A4F17DE70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8943" y="78590"/>
            <a:ext cx="2228677" cy="509786"/>
          </a:xfrm>
          <a:prstGeom prst="rect">
            <a:avLst/>
          </a:prstGeom>
        </p:spPr>
      </p:pic>
      <p:pic>
        <p:nvPicPr>
          <p:cNvPr id="29" name="Gráfico 28" descr="Luces encendidas contorno">
            <a:extLst>
              <a:ext uri="{FF2B5EF4-FFF2-40B4-BE49-F238E27FC236}">
                <a16:creationId xmlns:a16="http://schemas.microsoft.com/office/drawing/2014/main" id="{FD926473-48D5-412C-833E-9477B8E84B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8864" y="3950745"/>
            <a:ext cx="527560" cy="52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6659275" y="0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7" name="Rectángulo 76">
            <a:extLst>
              <a:ext uri="{FF2B5EF4-FFF2-40B4-BE49-F238E27FC236}">
                <a16:creationId xmlns:a16="http://schemas.microsoft.com/office/drawing/2014/main" id="{DBA6710B-1A62-4831-A388-C8CDAFABC2D3}"/>
              </a:ext>
            </a:extLst>
          </p:cNvPr>
          <p:cNvSpPr/>
          <p:nvPr/>
        </p:nvSpPr>
        <p:spPr>
          <a:xfrm>
            <a:off x="1653304" y="2860775"/>
            <a:ext cx="3187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29 estudiantes y 9 docentes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5FBC76DF-EFE2-48A7-A95C-EAD9B25F6EDC}"/>
              </a:ext>
            </a:extLst>
          </p:cNvPr>
          <p:cNvSpPr/>
          <p:nvPr/>
        </p:nvSpPr>
        <p:spPr>
          <a:xfrm>
            <a:off x="1736930" y="5904947"/>
            <a:ext cx="1867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$7.350.613</a:t>
            </a: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A668DA58-0971-4235-9E53-A2B511137435}"/>
              </a:ext>
            </a:extLst>
          </p:cNvPr>
          <p:cNvSpPr/>
          <p:nvPr/>
        </p:nvSpPr>
        <p:spPr>
          <a:xfrm>
            <a:off x="1793475" y="5622812"/>
            <a:ext cx="1211525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B560EDEB-C13E-42EF-8D3B-09654E9AA057}"/>
              </a:ext>
            </a:extLst>
          </p:cNvPr>
          <p:cNvSpPr/>
          <p:nvPr/>
        </p:nvSpPr>
        <p:spPr>
          <a:xfrm>
            <a:off x="1669812" y="2588380"/>
            <a:ext cx="3439150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Mejora en calidad de vida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8726E581-D523-4C61-9817-4527FCE54366}"/>
              </a:ext>
            </a:extLst>
          </p:cNvPr>
          <p:cNvSpPr/>
          <p:nvPr/>
        </p:nvSpPr>
        <p:spPr>
          <a:xfrm>
            <a:off x="1705092" y="3638789"/>
            <a:ext cx="2281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$140.000 anuales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1C221154-DE48-4007-A3EE-68AC0B333990}"/>
              </a:ext>
            </a:extLst>
          </p:cNvPr>
          <p:cNvSpPr/>
          <p:nvPr/>
        </p:nvSpPr>
        <p:spPr>
          <a:xfrm>
            <a:off x="1698710" y="3346604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Reducción de gastos asociados</a:t>
            </a: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E0432BB4-E3D1-4C9A-9A41-0A034B2D6471}"/>
              </a:ext>
            </a:extLst>
          </p:cNvPr>
          <p:cNvSpPr/>
          <p:nvPr/>
        </p:nvSpPr>
        <p:spPr>
          <a:xfrm>
            <a:off x="1666085" y="4315393"/>
            <a:ext cx="359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16,5 kg de metano evitados</a:t>
            </a:r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A82D2213-6608-4FB6-A154-2534334B3E3A}"/>
              </a:ext>
            </a:extLst>
          </p:cNvPr>
          <p:cNvSpPr/>
          <p:nvPr/>
        </p:nvSpPr>
        <p:spPr>
          <a:xfrm>
            <a:off x="1669812" y="5022420"/>
            <a:ext cx="35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Confortabilidad térmica para la comunidad educativa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7510298F-8AA7-4B63-8AF6-872C83E2B34F}"/>
              </a:ext>
            </a:extLst>
          </p:cNvPr>
          <p:cNvSpPr/>
          <p:nvPr/>
        </p:nvSpPr>
        <p:spPr>
          <a:xfrm>
            <a:off x="1683823" y="4752618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Cualitativos</a:t>
            </a:r>
          </a:p>
        </p:txBody>
      </p:sp>
      <p:sp>
        <p:nvSpPr>
          <p:cNvPr id="95" name="Rectángulo: esquinas redondeadas 94">
            <a:extLst>
              <a:ext uri="{FF2B5EF4-FFF2-40B4-BE49-F238E27FC236}">
                <a16:creationId xmlns:a16="http://schemas.microsoft.com/office/drawing/2014/main" id="{EB6CD3E9-7B92-4EAF-9C76-569A81B0E91A}"/>
              </a:ext>
            </a:extLst>
          </p:cNvPr>
          <p:cNvSpPr/>
          <p:nvPr/>
        </p:nvSpPr>
        <p:spPr>
          <a:xfrm>
            <a:off x="1710734" y="2158949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Impactos y beneficios esperados</a:t>
            </a: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FDE791B4-B222-42D3-B883-2F557D66550D}"/>
              </a:ext>
            </a:extLst>
          </p:cNvPr>
          <p:cNvSpPr/>
          <p:nvPr/>
        </p:nvSpPr>
        <p:spPr>
          <a:xfrm>
            <a:off x="3804981" y="5942046"/>
            <a:ext cx="298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$5.000.000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AFCECD13-7477-4294-BBDA-DA7CBCC7118A}"/>
              </a:ext>
            </a:extLst>
          </p:cNvPr>
          <p:cNvSpPr/>
          <p:nvPr/>
        </p:nvSpPr>
        <p:spPr>
          <a:xfrm>
            <a:off x="3804981" y="5648625"/>
            <a:ext cx="228685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Cofinanciamiento AgenciaSE</a:t>
            </a: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88184C2E-5683-4898-AA7D-2553F22E9DEA}"/>
              </a:ext>
            </a:extLst>
          </p:cNvPr>
          <p:cNvSpPr/>
          <p:nvPr/>
        </p:nvSpPr>
        <p:spPr>
          <a:xfrm>
            <a:off x="137986" y="403007"/>
            <a:ext cx="4958736" cy="4765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Mejoramiento Térmico Colegio Isla </a:t>
            </a:r>
            <a:r>
              <a:rPr kumimoji="0" lang="es-MX" sz="2000" b="1" i="0" u="none" strike="noStrike" kern="0" cap="none" spc="0" normalizeH="0" baseline="0" noProof="0" dirty="0" err="1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Tenglo</a:t>
            </a: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</a:p>
        </p:txBody>
      </p: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98CFD4F1-9B54-4393-854B-CF389E3FD154}"/>
              </a:ext>
            </a:extLst>
          </p:cNvPr>
          <p:cNvSpPr/>
          <p:nvPr/>
        </p:nvSpPr>
        <p:spPr>
          <a:xfrm>
            <a:off x="928698" y="48685"/>
            <a:ext cx="240093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PUERTO MONTT</a:t>
            </a:r>
          </a:p>
        </p:txBody>
      </p: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1F14AF39-FA3F-49B5-9BF2-4000F8C1DA63}"/>
              </a:ext>
            </a:extLst>
          </p:cNvPr>
          <p:cNvSpPr txBox="1"/>
          <p:nvPr/>
        </p:nvSpPr>
        <p:spPr>
          <a:xfrm>
            <a:off x="137986" y="901554"/>
            <a:ext cx="65212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Instalación de un sistema de calefacción Colegio Isla </a:t>
            </a:r>
            <a:r>
              <a:rPr kumimoji="0" lang="es-MX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Tenglo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través de la instalación de termo paneles en tres salas de clases del colegio y equipos de calefacción Split, beneficiando a la comunidad educativa con la última tecnología e innovación en eficiencia y aislación, y disminuyendo el impacto ambiental que tiene el uso de </a:t>
            </a:r>
          </a:p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combustión lenta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Imagen 46" descr="Personas en frente de una casa&#10;&#10;Descripción generada automáticamente con confianza media">
            <a:extLst>
              <a:ext uri="{FF2B5EF4-FFF2-40B4-BE49-F238E27FC236}">
                <a16:creationId xmlns:a16="http://schemas.microsoft.com/office/drawing/2014/main" id="{EECB5FF3-8810-4A06-A1E6-1C630D4C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08" y="1210168"/>
            <a:ext cx="5244323" cy="4296778"/>
          </a:xfrm>
          <a:prstGeom prst="rect">
            <a:avLst/>
          </a:prstGeom>
        </p:spPr>
      </p:pic>
      <p:sp>
        <p:nvSpPr>
          <p:cNvPr id="56" name="Rectángulo 55">
            <a:extLst>
              <a:ext uri="{FF2B5EF4-FFF2-40B4-BE49-F238E27FC236}">
                <a16:creationId xmlns:a16="http://schemas.microsoft.com/office/drawing/2014/main" id="{1A7123ED-43EE-43D1-A086-D12A6D4B0461}"/>
              </a:ext>
            </a:extLst>
          </p:cNvPr>
          <p:cNvSpPr/>
          <p:nvPr/>
        </p:nvSpPr>
        <p:spPr>
          <a:xfrm>
            <a:off x="193923" y="50571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88C8D2C2-56C3-4809-B519-F964C00BE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943" y="78590"/>
            <a:ext cx="2228677" cy="509786"/>
          </a:xfrm>
          <a:prstGeom prst="rect">
            <a:avLst/>
          </a:prstGeom>
        </p:spPr>
      </p:pic>
      <p:pic>
        <p:nvPicPr>
          <p:cNvPr id="28" name="Gráfico 27" descr="Hucha contorno">
            <a:extLst>
              <a:ext uri="{FF2B5EF4-FFF2-40B4-BE49-F238E27FC236}">
                <a16:creationId xmlns:a16="http://schemas.microsoft.com/office/drawing/2014/main" id="{2F3FAC75-5345-4BF9-80F1-2E33FD60C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865" y="3397859"/>
            <a:ext cx="552722" cy="552722"/>
          </a:xfrm>
          <a:prstGeom prst="rect">
            <a:avLst/>
          </a:prstGeom>
        </p:spPr>
      </p:pic>
      <p:pic>
        <p:nvPicPr>
          <p:cNvPr id="29" name="Gráfico 28" descr="Escena suburbana contorno">
            <a:extLst>
              <a:ext uri="{FF2B5EF4-FFF2-40B4-BE49-F238E27FC236}">
                <a16:creationId xmlns:a16="http://schemas.microsoft.com/office/drawing/2014/main" id="{D539D126-5271-4DFA-B523-D41A8381A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542" y="2642764"/>
            <a:ext cx="552723" cy="552723"/>
          </a:xfrm>
          <a:prstGeom prst="rect">
            <a:avLst/>
          </a:prstGeom>
        </p:spPr>
      </p:pic>
      <p:pic>
        <p:nvPicPr>
          <p:cNvPr id="31" name="Gráfico 30" descr="Árbol de hojas podridas contorno">
            <a:extLst>
              <a:ext uri="{FF2B5EF4-FFF2-40B4-BE49-F238E27FC236}">
                <a16:creationId xmlns:a16="http://schemas.microsoft.com/office/drawing/2014/main" id="{28B557CA-B52A-4884-9AFA-4AF323C6C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8542" y="4788045"/>
            <a:ext cx="550034" cy="550034"/>
          </a:xfrm>
          <a:prstGeom prst="rect">
            <a:avLst/>
          </a:prstGeom>
        </p:spPr>
      </p:pic>
      <p:pic>
        <p:nvPicPr>
          <p:cNvPr id="32" name="Gráfico 31" descr="Monedas">
            <a:extLst>
              <a:ext uri="{FF2B5EF4-FFF2-40B4-BE49-F238E27FC236}">
                <a16:creationId xmlns:a16="http://schemas.microsoft.com/office/drawing/2014/main" id="{FFF0DA98-BF65-4015-B575-85FC85C7AD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98309" y="5789629"/>
            <a:ext cx="527560" cy="527560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381F5C86-37D9-4E1A-BBA8-30D5D8FE3932}"/>
              </a:ext>
            </a:extLst>
          </p:cNvPr>
          <p:cNvSpPr/>
          <p:nvPr/>
        </p:nvSpPr>
        <p:spPr>
          <a:xfrm>
            <a:off x="1705192" y="4017695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35" name="Gráfico 34" descr="Central de energía contorno">
            <a:extLst>
              <a:ext uri="{FF2B5EF4-FFF2-40B4-BE49-F238E27FC236}">
                <a16:creationId xmlns:a16="http://schemas.microsoft.com/office/drawing/2014/main" id="{EECAC64C-030B-4C81-8353-1CF75ECD2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2860" y="4097031"/>
            <a:ext cx="552723" cy="5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DE9196D1-D4DA-4A53-B38A-F132FC4EB627}"/>
              </a:ext>
            </a:extLst>
          </p:cNvPr>
          <p:cNvSpPr/>
          <p:nvPr/>
        </p:nvSpPr>
        <p:spPr>
          <a:xfrm>
            <a:off x="737301" y="89519"/>
            <a:ext cx="1353824" cy="3188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Saavedra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BB8CE9B-B647-4C8C-9049-12D850C0C93A}"/>
              </a:ext>
            </a:extLst>
          </p:cNvPr>
          <p:cNvSpPr/>
          <p:nvPr/>
        </p:nvSpPr>
        <p:spPr>
          <a:xfrm>
            <a:off x="36009" y="464939"/>
            <a:ext cx="6850732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s-MX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 DEMOSTRATIVO DE ENERGÍA Y AGUA DE SAAVEDRA</a:t>
            </a: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1E3FE3E-D800-4709-A61F-50F039329709}"/>
              </a:ext>
            </a:extLst>
          </p:cNvPr>
          <p:cNvSpPr/>
          <p:nvPr/>
        </p:nvSpPr>
        <p:spPr>
          <a:xfrm>
            <a:off x="38459" y="97097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35779B-0891-4C56-9AC9-F0E58E42F0F2}"/>
              </a:ext>
            </a:extLst>
          </p:cNvPr>
          <p:cNvSpPr/>
          <p:nvPr/>
        </p:nvSpPr>
        <p:spPr>
          <a:xfrm>
            <a:off x="237750" y="558930"/>
            <a:ext cx="5409191" cy="18106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2A53401A-CE08-4BBC-9D03-96EE5C50D605}"/>
              </a:ext>
            </a:extLst>
          </p:cNvPr>
          <p:cNvSpPr/>
          <p:nvPr/>
        </p:nvSpPr>
        <p:spPr>
          <a:xfrm>
            <a:off x="1714886" y="2661227"/>
            <a:ext cx="4356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320 alumnos y 26 funcionarios de la escuela de San Sebastián de Saavedra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3B8B1-4A9F-4788-900F-DE3E50DAA2F5}"/>
              </a:ext>
            </a:extLst>
          </p:cNvPr>
          <p:cNvSpPr/>
          <p:nvPr/>
        </p:nvSpPr>
        <p:spPr>
          <a:xfrm>
            <a:off x="1695671" y="5428002"/>
            <a:ext cx="1942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$7.114.151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5B013A5-4C80-4B7C-9285-A2E70ED9DF30}"/>
              </a:ext>
            </a:extLst>
          </p:cNvPr>
          <p:cNvSpPr/>
          <p:nvPr/>
        </p:nvSpPr>
        <p:spPr>
          <a:xfrm>
            <a:off x="1734505" y="5100927"/>
            <a:ext cx="1159841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3066388-B1E5-456E-A80A-75D585A9206E}"/>
              </a:ext>
            </a:extLst>
          </p:cNvPr>
          <p:cNvSpPr/>
          <p:nvPr/>
        </p:nvSpPr>
        <p:spPr>
          <a:xfrm>
            <a:off x="3916214" y="5461912"/>
            <a:ext cx="1906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$4.994.151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16BBC84-FF7D-4EB9-A701-B1971D3187CB}"/>
              </a:ext>
            </a:extLst>
          </p:cNvPr>
          <p:cNvSpPr/>
          <p:nvPr/>
        </p:nvSpPr>
        <p:spPr>
          <a:xfrm>
            <a:off x="3940876" y="5094368"/>
            <a:ext cx="232805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Cofinanciamiento AgenciaSE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02352076-4156-40D8-80C2-4590A58CCBDF}"/>
              </a:ext>
            </a:extLst>
          </p:cNvPr>
          <p:cNvSpPr/>
          <p:nvPr/>
        </p:nvSpPr>
        <p:spPr>
          <a:xfrm>
            <a:off x="1714886" y="2403508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Mejora condiciones habitabilidad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D8B837-2D5F-4323-ADF0-F33F8282FB84}"/>
              </a:ext>
            </a:extLst>
          </p:cNvPr>
          <p:cNvSpPr/>
          <p:nvPr/>
        </p:nvSpPr>
        <p:spPr>
          <a:xfrm>
            <a:off x="1714886" y="3595663"/>
            <a:ext cx="3592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59,04 kg de CO2Eq mensuales</a:t>
            </a: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52953BC-9DC0-4B5C-924A-0250C788A8DC}"/>
              </a:ext>
            </a:extLst>
          </p:cNvPr>
          <p:cNvSpPr/>
          <p:nvPr/>
        </p:nvSpPr>
        <p:spPr>
          <a:xfrm>
            <a:off x="1714775" y="4427252"/>
            <a:ext cx="35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Educación energética ambiental en la comunidad de Saavedra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8D74B47D-04FC-464A-BB48-673CC96276B1}"/>
              </a:ext>
            </a:extLst>
          </p:cNvPr>
          <p:cNvSpPr/>
          <p:nvPr/>
        </p:nvSpPr>
        <p:spPr>
          <a:xfrm>
            <a:off x="1728841" y="4137028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Cualitativos</a:t>
            </a: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0791C447-0F5F-4D14-A15C-4EFD526F1F1A}"/>
              </a:ext>
            </a:extLst>
          </p:cNvPr>
          <p:cNvSpPr/>
          <p:nvPr/>
        </p:nvSpPr>
        <p:spPr>
          <a:xfrm>
            <a:off x="1751296" y="1842417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Impactos y beneficios esperados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FFAFEC3A-F2DC-442D-AAE0-7C138AB1BCC3}"/>
              </a:ext>
            </a:extLst>
          </p:cNvPr>
          <p:cNvSpPr/>
          <p:nvPr/>
        </p:nvSpPr>
        <p:spPr>
          <a:xfrm>
            <a:off x="36009" y="621158"/>
            <a:ext cx="6226585" cy="123661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Articular un centro demostrativo de energías renovables y eficiencia energética e hídrica en la escuela San Sebastián de Saavedra; que promueva la educación energética ambiental de la comunidad escolar (docentes, estudiantes, padres y apoderados), así como también, la de todos los niños y niñas de Saavedra.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image32.jpg">
            <a:extLst>
              <a:ext uri="{FF2B5EF4-FFF2-40B4-BE49-F238E27FC236}">
                <a16:creationId xmlns:a16="http://schemas.microsoft.com/office/drawing/2014/main" id="{2F3F1676-1F55-497E-A3DE-2A94914D4493}"/>
              </a:ext>
            </a:extLst>
          </p:cNvPr>
          <p:cNvPicPr/>
          <p:nvPr/>
        </p:nvPicPr>
        <p:blipFill>
          <a:blip r:embed="rId3"/>
          <a:srcRect r="12631"/>
          <a:stretch>
            <a:fillRect/>
          </a:stretch>
        </p:blipFill>
        <p:spPr>
          <a:xfrm>
            <a:off x="7115536" y="671591"/>
            <a:ext cx="4231381" cy="3268454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28" name="image50.png">
            <a:extLst>
              <a:ext uri="{FF2B5EF4-FFF2-40B4-BE49-F238E27FC236}">
                <a16:creationId xmlns:a16="http://schemas.microsoft.com/office/drawing/2014/main" id="{4875D19B-0E1D-451F-95C3-A68B64C983F8}"/>
              </a:ext>
            </a:extLst>
          </p:cNvPr>
          <p:cNvPicPr/>
          <p:nvPr/>
        </p:nvPicPr>
        <p:blipFill>
          <a:blip r:embed="rId4"/>
          <a:srcRect l="10693" t="6644" r="61440" b="987"/>
          <a:stretch>
            <a:fillRect/>
          </a:stretch>
        </p:blipFill>
        <p:spPr>
          <a:xfrm>
            <a:off x="7129491" y="3427680"/>
            <a:ext cx="4252075" cy="3425695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3159915-C94A-445A-BB45-F0EEED6BD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943" y="78590"/>
            <a:ext cx="2228677" cy="509786"/>
          </a:xfrm>
          <a:prstGeom prst="rect">
            <a:avLst/>
          </a:prstGeom>
        </p:spPr>
      </p:pic>
      <p:pic>
        <p:nvPicPr>
          <p:cNvPr id="34" name="Gráfico 33" descr="Escena suburbana contorno">
            <a:extLst>
              <a:ext uri="{FF2B5EF4-FFF2-40B4-BE49-F238E27FC236}">
                <a16:creationId xmlns:a16="http://schemas.microsoft.com/office/drawing/2014/main" id="{A75CEC47-3D90-4A95-BD9B-603A49985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542" y="2583950"/>
            <a:ext cx="552723" cy="552723"/>
          </a:xfrm>
          <a:prstGeom prst="rect">
            <a:avLst/>
          </a:prstGeom>
        </p:spPr>
      </p:pic>
      <p:pic>
        <p:nvPicPr>
          <p:cNvPr id="35" name="Gráfico 34" descr="Árbol de hojas podridas contorno">
            <a:extLst>
              <a:ext uri="{FF2B5EF4-FFF2-40B4-BE49-F238E27FC236}">
                <a16:creationId xmlns:a16="http://schemas.microsoft.com/office/drawing/2014/main" id="{24C0B5F1-54B2-4FEE-9EFE-902ECD03A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1016" y="4289997"/>
            <a:ext cx="550034" cy="550034"/>
          </a:xfrm>
          <a:prstGeom prst="rect">
            <a:avLst/>
          </a:prstGeom>
        </p:spPr>
      </p:pic>
      <p:pic>
        <p:nvPicPr>
          <p:cNvPr id="36" name="Gráfico 35" descr="Monedas">
            <a:extLst>
              <a:ext uri="{FF2B5EF4-FFF2-40B4-BE49-F238E27FC236}">
                <a16:creationId xmlns:a16="http://schemas.microsoft.com/office/drawing/2014/main" id="{BE9D7679-B980-47A3-9C40-771BABCFC8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03490" y="5198132"/>
            <a:ext cx="527560" cy="527560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7EEA1E27-48ED-4727-ABA6-9D9B3156BD33}"/>
              </a:ext>
            </a:extLst>
          </p:cNvPr>
          <p:cNvSpPr/>
          <p:nvPr/>
        </p:nvSpPr>
        <p:spPr>
          <a:xfrm>
            <a:off x="1728841" y="3331729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42" name="Gráfico 41" descr="Central de energía contorno">
            <a:extLst>
              <a:ext uri="{FF2B5EF4-FFF2-40B4-BE49-F238E27FC236}">
                <a16:creationId xmlns:a16="http://schemas.microsoft.com/office/drawing/2014/main" id="{6FF4CD7B-A09C-4263-B1B4-5669B995C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0454" y="3399279"/>
            <a:ext cx="552723" cy="5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exto, captura de pantalla&#10;&#10;&#10;&#10;Descripción generada automáticamente">
            <a:extLst>
              <a:ext uri="{FF2B5EF4-FFF2-40B4-BE49-F238E27FC236}">
                <a16:creationId xmlns:a16="http://schemas.microsoft.com/office/drawing/2014/main" id="{9BDE3F5E-2D97-A444-9FD7-8FDE3E73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" y="1"/>
            <a:ext cx="12191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5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exto, mapa&#10;&#10;&#10;&#10;Descripción generada automáticamente">
            <a:extLst>
              <a:ext uri="{FF2B5EF4-FFF2-40B4-BE49-F238E27FC236}">
                <a16:creationId xmlns:a16="http://schemas.microsoft.com/office/drawing/2014/main" id="{8CB4290B-1D7B-E946-BEE7-AD3B03FC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" y="11104"/>
            <a:ext cx="12191776" cy="68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29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ptura de pantalla&#10;&#10;&#10;&#10;Descripción generada automáticamente">
            <a:extLst>
              <a:ext uri="{FF2B5EF4-FFF2-40B4-BE49-F238E27FC236}">
                <a16:creationId xmlns:a16="http://schemas.microsoft.com/office/drawing/2014/main" id="{451E4E18-02F2-A946-850D-03370EF0F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" y="-6354"/>
            <a:ext cx="12191776" cy="68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43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0F37F7B-FE30-4A9B-A4F4-2643C7EEA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1210056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DE9196D1-D4DA-4A53-B38A-F132FC4EB627}"/>
              </a:ext>
            </a:extLst>
          </p:cNvPr>
          <p:cNvSpPr/>
          <p:nvPr/>
        </p:nvSpPr>
        <p:spPr>
          <a:xfrm>
            <a:off x="930664" y="144718"/>
            <a:ext cx="4436426" cy="3432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PEÑALOLÉN </a:t>
            </a:r>
            <a:r>
              <a:rPr kumimoji="0" lang="es-CL" sz="240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</a:t>
            </a: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empresa ENEL X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BB8CE9B-B647-4C8C-9049-12D850C0C93A}"/>
              </a:ext>
            </a:extLst>
          </p:cNvPr>
          <p:cNvSpPr/>
          <p:nvPr/>
        </p:nvSpPr>
        <p:spPr>
          <a:xfrm>
            <a:off x="67742" y="597901"/>
            <a:ext cx="6850732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“Recintos Deportivos Sustentables”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1E3FE3E-D800-4709-A61F-50F039329709}"/>
              </a:ext>
            </a:extLst>
          </p:cNvPr>
          <p:cNvSpPr/>
          <p:nvPr/>
        </p:nvSpPr>
        <p:spPr>
          <a:xfrm>
            <a:off x="152822" y="139109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35779B-0891-4C56-9AC9-F0E58E42F0F2}"/>
              </a:ext>
            </a:extLst>
          </p:cNvPr>
          <p:cNvSpPr/>
          <p:nvPr/>
        </p:nvSpPr>
        <p:spPr>
          <a:xfrm>
            <a:off x="87814" y="1618963"/>
            <a:ext cx="6375449" cy="9527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Intervención de una serie de medidas de Eficiencia Energética y Energías Renovables (Paneles fotovoltaicos, bombas de calor y recambio de luminarias) en 5 recintos deportivos dependientes de la Corporación de Deporte de Peñalolén.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6871489" y="0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3B8B1-4A9F-4788-900F-DE3E50DAA2F5}"/>
              </a:ext>
            </a:extLst>
          </p:cNvPr>
          <p:cNvSpPr/>
          <p:nvPr/>
        </p:nvSpPr>
        <p:spPr>
          <a:xfrm>
            <a:off x="730849" y="4813759"/>
            <a:ext cx="298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$233 MM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5B013A5-4C80-4B7C-9285-A2E70ED9DF30}"/>
              </a:ext>
            </a:extLst>
          </p:cNvPr>
          <p:cNvSpPr/>
          <p:nvPr/>
        </p:nvSpPr>
        <p:spPr>
          <a:xfrm>
            <a:off x="764661" y="4625847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3066388-B1E5-456E-A80A-75D585A9206E}"/>
              </a:ext>
            </a:extLst>
          </p:cNvPr>
          <p:cNvSpPr/>
          <p:nvPr/>
        </p:nvSpPr>
        <p:spPr>
          <a:xfrm>
            <a:off x="3024054" y="4858811"/>
            <a:ext cx="298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$185 MM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16BBC84-FF7D-4EB9-A701-B1971D3187CB}"/>
              </a:ext>
            </a:extLst>
          </p:cNvPr>
          <p:cNvSpPr/>
          <p:nvPr/>
        </p:nvSpPr>
        <p:spPr>
          <a:xfrm>
            <a:off x="3022094" y="4625847"/>
            <a:ext cx="230724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Inversión Privada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0FB3DCA-150B-431B-ACE1-6896DDD63601}"/>
              </a:ext>
            </a:extLst>
          </p:cNvPr>
          <p:cNvSpPr/>
          <p:nvPr/>
        </p:nvSpPr>
        <p:spPr>
          <a:xfrm>
            <a:off x="629767" y="5639322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$40 MM al año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774FDCF-A423-4BD6-B54F-F99A12E31B3F}"/>
              </a:ext>
            </a:extLst>
          </p:cNvPr>
          <p:cNvSpPr/>
          <p:nvPr/>
        </p:nvSpPr>
        <p:spPr>
          <a:xfrm>
            <a:off x="668087" y="542425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Ahorros en gasto energético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D8B837-2D5F-4323-ADF0-F33F8282FB84}"/>
              </a:ext>
            </a:extLst>
          </p:cNvPr>
          <p:cNvSpPr/>
          <p:nvPr/>
        </p:nvSpPr>
        <p:spPr>
          <a:xfrm>
            <a:off x="697452" y="6400176"/>
            <a:ext cx="3592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222,1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Ton CO2/año reducción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0791C447-0F5F-4D14-A15C-4EFD526F1F1A}"/>
              </a:ext>
            </a:extLst>
          </p:cNvPr>
          <p:cNvSpPr/>
          <p:nvPr/>
        </p:nvSpPr>
        <p:spPr>
          <a:xfrm>
            <a:off x="136430" y="1138353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Descripción del  Proyecto</a:t>
            </a:r>
          </a:p>
        </p:txBody>
      </p:sp>
      <p:pic>
        <p:nvPicPr>
          <p:cNvPr id="62" name="Gráfico 61" descr="Hucha contorno">
            <a:extLst>
              <a:ext uri="{FF2B5EF4-FFF2-40B4-BE49-F238E27FC236}">
                <a16:creationId xmlns:a16="http://schemas.microsoft.com/office/drawing/2014/main" id="{89531852-3931-4C2C-A7EC-4F0AA1B3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9" y="5437329"/>
            <a:ext cx="552722" cy="552722"/>
          </a:xfrm>
          <a:prstGeom prst="rect">
            <a:avLst/>
          </a:prstGeom>
        </p:spPr>
      </p:pic>
      <p:pic>
        <p:nvPicPr>
          <p:cNvPr id="76" name="Gráfico 75" descr="Monedas">
            <a:extLst>
              <a:ext uri="{FF2B5EF4-FFF2-40B4-BE49-F238E27FC236}">
                <a16:creationId xmlns:a16="http://schemas.microsoft.com/office/drawing/2014/main" id="{5BC6FC9D-9AA8-4079-8486-26569246D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845" y="4703959"/>
            <a:ext cx="527560" cy="52756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45AFF182-13AD-4E99-ABCE-A1C4D98DB4EE}"/>
              </a:ext>
            </a:extLst>
          </p:cNvPr>
          <p:cNvSpPr/>
          <p:nvPr/>
        </p:nvSpPr>
        <p:spPr>
          <a:xfrm>
            <a:off x="668087" y="606654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33" name="Gráfico 32" descr="Central de energía contorno">
            <a:extLst>
              <a:ext uri="{FF2B5EF4-FFF2-40B4-BE49-F238E27FC236}">
                <a16:creationId xmlns:a16="http://schemas.microsoft.com/office/drawing/2014/main" id="{381C57E3-1A81-4D49-BDE8-44140BD48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59" y="6195861"/>
            <a:ext cx="552723" cy="552723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2CCA2CDB-C347-472D-BDDF-95CA25AB3B46}"/>
              </a:ext>
            </a:extLst>
          </p:cNvPr>
          <p:cNvSpPr/>
          <p:nvPr/>
        </p:nvSpPr>
        <p:spPr>
          <a:xfrm>
            <a:off x="67742" y="2846725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de Negocio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1AFB6FB-86EE-409C-9DB6-277329726A66}"/>
              </a:ext>
            </a:extLst>
          </p:cNvPr>
          <p:cNvSpPr/>
          <p:nvPr/>
        </p:nvSpPr>
        <p:spPr>
          <a:xfrm>
            <a:off x="75155" y="3181853"/>
            <a:ext cx="6257911" cy="8693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Proyecto financiado vía ESCO por un contrato de 5 años firmado entre la empresa y la corporación municipal.</a:t>
            </a:r>
          </a:p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8F29D14F-DC53-404D-BB16-71B35B374D0B}"/>
              </a:ext>
            </a:extLst>
          </p:cNvPr>
          <p:cNvSpPr/>
          <p:nvPr/>
        </p:nvSpPr>
        <p:spPr>
          <a:xfrm>
            <a:off x="67742" y="4173220"/>
            <a:ext cx="5770985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Cifras del P</a:t>
            </a:r>
            <a:r>
              <a:rPr kumimoji="0" lang="es-CL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royecto</a:t>
            </a:r>
            <a:endParaRPr kumimoji="0" lang="es-C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 descr="Una carretera cerca de un puente&#10;&#10;Descripción generada automáticamente">
            <a:extLst>
              <a:ext uri="{FF2B5EF4-FFF2-40B4-BE49-F238E27FC236}">
                <a16:creationId xmlns:a16="http://schemas.microsoft.com/office/drawing/2014/main" id="{DBA27A30-4770-4D32-A146-E681471FD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0596" y="94471"/>
            <a:ext cx="4243611" cy="4258093"/>
          </a:xfrm>
          <a:prstGeom prst="rect">
            <a:avLst/>
          </a:prstGeom>
        </p:spPr>
      </p:pic>
      <p:pic>
        <p:nvPicPr>
          <p:cNvPr id="8" name="Imagen 7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7F596282-8248-4871-BFB4-0B9058BBA7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0596" y="4410307"/>
            <a:ext cx="4245017" cy="23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DE9196D1-D4DA-4A53-B38A-F132FC4EB627}"/>
              </a:ext>
            </a:extLst>
          </p:cNvPr>
          <p:cNvSpPr/>
          <p:nvPr/>
        </p:nvSpPr>
        <p:spPr>
          <a:xfrm>
            <a:off x="978394" y="175573"/>
            <a:ext cx="4436426" cy="3432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 Barnechea </a:t>
            </a:r>
            <a:r>
              <a:rPr kumimoji="0" lang="es-CL" sz="240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s-C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Evolusun</a:t>
            </a:r>
            <a:endParaRPr kumimoji="0" lang="es-CL" sz="2400" b="1" i="0" u="none" strike="noStrike" kern="0" cap="none" spc="0" normalizeH="0" baseline="0" noProof="0" dirty="0">
              <a:ln>
                <a:noFill/>
              </a:ln>
              <a:solidFill>
                <a:srgbClr val="53535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BB8CE9B-B647-4C8C-9049-12D850C0C93A}"/>
              </a:ext>
            </a:extLst>
          </p:cNvPr>
          <p:cNvSpPr/>
          <p:nvPr/>
        </p:nvSpPr>
        <p:spPr>
          <a:xfrm>
            <a:off x="119336" y="650906"/>
            <a:ext cx="6850732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“Mi Colegio Sustentable”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1E3FE3E-D800-4709-A61F-50F039329709}"/>
              </a:ext>
            </a:extLst>
          </p:cNvPr>
          <p:cNvSpPr/>
          <p:nvPr/>
        </p:nvSpPr>
        <p:spPr>
          <a:xfrm>
            <a:off x="152822" y="198088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35779B-0891-4C56-9AC9-F0E58E42F0F2}"/>
              </a:ext>
            </a:extLst>
          </p:cNvPr>
          <p:cNvSpPr/>
          <p:nvPr/>
        </p:nvSpPr>
        <p:spPr>
          <a:xfrm>
            <a:off x="119335" y="1682656"/>
            <a:ext cx="6381938" cy="84116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 proyecto contempla el diseño y construcción de 2 plantas fotovoltaicas (FV) conectadas a la red en Colegio Especial Madre Tierra y Colegio Farellones del Municipio, además de una medida de un  recambio de luminaria a LED en ambos colegios.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6606536" y="-57301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3B8B1-4A9F-4788-900F-DE3E50DAA2F5}"/>
              </a:ext>
            </a:extLst>
          </p:cNvPr>
          <p:cNvSpPr/>
          <p:nvPr/>
        </p:nvSpPr>
        <p:spPr>
          <a:xfrm>
            <a:off x="730849" y="4813759"/>
            <a:ext cx="298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$109 MM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5B013A5-4C80-4B7C-9285-A2E70ED9DF30}"/>
              </a:ext>
            </a:extLst>
          </p:cNvPr>
          <p:cNvSpPr/>
          <p:nvPr/>
        </p:nvSpPr>
        <p:spPr>
          <a:xfrm>
            <a:off x="764661" y="4625847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3066388-B1E5-456E-A80A-75D585A9206E}"/>
              </a:ext>
            </a:extLst>
          </p:cNvPr>
          <p:cNvSpPr/>
          <p:nvPr/>
        </p:nvSpPr>
        <p:spPr>
          <a:xfrm>
            <a:off x="3024054" y="4858811"/>
            <a:ext cx="298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$54 MM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16BBC84-FF7D-4EB9-A701-B1971D3187CB}"/>
              </a:ext>
            </a:extLst>
          </p:cNvPr>
          <p:cNvSpPr/>
          <p:nvPr/>
        </p:nvSpPr>
        <p:spPr>
          <a:xfrm>
            <a:off x="3094426" y="4550034"/>
            <a:ext cx="230724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Inversión Privada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0FB3DCA-150B-431B-ACE1-6896DDD63601}"/>
              </a:ext>
            </a:extLst>
          </p:cNvPr>
          <p:cNvSpPr/>
          <p:nvPr/>
        </p:nvSpPr>
        <p:spPr>
          <a:xfrm>
            <a:off x="629767" y="5639322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$10 MM al año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774FDCF-A423-4BD6-B54F-F99A12E31B3F}"/>
              </a:ext>
            </a:extLst>
          </p:cNvPr>
          <p:cNvSpPr/>
          <p:nvPr/>
        </p:nvSpPr>
        <p:spPr>
          <a:xfrm>
            <a:off x="668087" y="542425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Ahorros en gasto energético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D8B837-2D5F-4323-ADF0-F33F8282FB84}"/>
              </a:ext>
            </a:extLst>
          </p:cNvPr>
          <p:cNvSpPr/>
          <p:nvPr/>
        </p:nvSpPr>
        <p:spPr>
          <a:xfrm>
            <a:off x="697452" y="6400176"/>
            <a:ext cx="359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56 Ton CO2/año reducción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0791C447-0F5F-4D14-A15C-4EFD526F1F1A}"/>
              </a:ext>
            </a:extLst>
          </p:cNvPr>
          <p:cNvSpPr/>
          <p:nvPr/>
        </p:nvSpPr>
        <p:spPr>
          <a:xfrm>
            <a:off x="158410" y="1252353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Descripción del  Proyecto</a:t>
            </a:r>
          </a:p>
        </p:txBody>
      </p:sp>
      <p:pic>
        <p:nvPicPr>
          <p:cNvPr id="62" name="Gráfico 61" descr="Hucha contorno">
            <a:extLst>
              <a:ext uri="{FF2B5EF4-FFF2-40B4-BE49-F238E27FC236}">
                <a16:creationId xmlns:a16="http://schemas.microsoft.com/office/drawing/2014/main" id="{89531852-3931-4C2C-A7EC-4F0AA1B3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9" y="5437329"/>
            <a:ext cx="552722" cy="552722"/>
          </a:xfrm>
          <a:prstGeom prst="rect">
            <a:avLst/>
          </a:prstGeom>
        </p:spPr>
      </p:pic>
      <p:pic>
        <p:nvPicPr>
          <p:cNvPr id="76" name="Gráfico 75" descr="Monedas">
            <a:extLst>
              <a:ext uri="{FF2B5EF4-FFF2-40B4-BE49-F238E27FC236}">
                <a16:creationId xmlns:a16="http://schemas.microsoft.com/office/drawing/2014/main" id="{5BC6FC9D-9AA8-4079-8486-26569246D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845" y="4703959"/>
            <a:ext cx="527560" cy="52756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45AFF182-13AD-4E99-ABCE-A1C4D98DB4EE}"/>
              </a:ext>
            </a:extLst>
          </p:cNvPr>
          <p:cNvSpPr/>
          <p:nvPr/>
        </p:nvSpPr>
        <p:spPr>
          <a:xfrm>
            <a:off x="668087" y="606654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33" name="Gráfico 32" descr="Central de energía contorno">
            <a:extLst>
              <a:ext uri="{FF2B5EF4-FFF2-40B4-BE49-F238E27FC236}">
                <a16:creationId xmlns:a16="http://schemas.microsoft.com/office/drawing/2014/main" id="{381C57E3-1A81-4D49-BDE8-44140BD48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59" y="6195861"/>
            <a:ext cx="552723" cy="552723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2CCA2CDB-C347-472D-BDDF-95CA25AB3B46}"/>
              </a:ext>
            </a:extLst>
          </p:cNvPr>
          <p:cNvSpPr/>
          <p:nvPr/>
        </p:nvSpPr>
        <p:spPr>
          <a:xfrm>
            <a:off x="158409" y="2682390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de Negocio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1AFB6FB-86EE-409C-9DB6-277329726A66}"/>
              </a:ext>
            </a:extLst>
          </p:cNvPr>
          <p:cNvSpPr/>
          <p:nvPr/>
        </p:nvSpPr>
        <p:spPr>
          <a:xfrm>
            <a:off x="79032" y="3114018"/>
            <a:ext cx="6381938" cy="9527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Considera un Leasing solar con una cuota mensual de 30 UF, la cual es menor al monto de los ahorros generados ($866.409/mes en promedio), por lo que la eficiencia energética y el sistema de energía renovable propuestos se financian con los ahorros, durante un contrato de 12 años de leasing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8F29D14F-DC53-404D-BB16-71B35B374D0B}"/>
              </a:ext>
            </a:extLst>
          </p:cNvPr>
          <p:cNvSpPr/>
          <p:nvPr/>
        </p:nvSpPr>
        <p:spPr>
          <a:xfrm>
            <a:off x="79032" y="4225497"/>
            <a:ext cx="5570966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Cifras del P</a:t>
            </a:r>
            <a:r>
              <a:rPr kumimoji="0" lang="es-CL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royecto</a:t>
            </a:r>
            <a:endParaRPr kumimoji="0" lang="es-C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 descr="Vista de una ciudad&#10;&#10;Descripción generada automáticamente con confianza media">
            <a:extLst>
              <a:ext uri="{FF2B5EF4-FFF2-40B4-BE49-F238E27FC236}">
                <a16:creationId xmlns:a16="http://schemas.microsoft.com/office/drawing/2014/main" id="{010D4F96-1667-4C8F-B54F-E206C756B1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89"/>
          <a:stretch/>
        </p:blipFill>
        <p:spPr>
          <a:xfrm>
            <a:off x="7156625" y="3844319"/>
            <a:ext cx="4080737" cy="2725134"/>
          </a:xfrm>
          <a:prstGeom prst="rect">
            <a:avLst/>
          </a:prstGeom>
        </p:spPr>
      </p:pic>
      <p:pic>
        <p:nvPicPr>
          <p:cNvPr id="14" name="Imagen 13" descr="Vista desde lo alto de un edificio&#10;&#10;Descripción generada automáticamente">
            <a:extLst>
              <a:ext uri="{FF2B5EF4-FFF2-40B4-BE49-F238E27FC236}">
                <a16:creationId xmlns:a16="http://schemas.microsoft.com/office/drawing/2014/main" id="{55421DE4-8969-49F4-A8FD-5223C0D8F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6625" y="178568"/>
            <a:ext cx="4096330" cy="35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DE9196D1-D4DA-4A53-B38A-F132FC4EB627}"/>
              </a:ext>
            </a:extLst>
          </p:cNvPr>
          <p:cNvSpPr/>
          <p:nvPr/>
        </p:nvSpPr>
        <p:spPr>
          <a:xfrm>
            <a:off x="978393" y="193516"/>
            <a:ext cx="6159498" cy="3432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Dalcahue </a:t>
            </a:r>
            <a:r>
              <a:rPr kumimoji="0" lang="es-CL" sz="240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</a:t>
            </a: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Fundación Energía para Todos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BB8CE9B-B647-4C8C-9049-12D850C0C93A}"/>
              </a:ext>
            </a:extLst>
          </p:cNvPr>
          <p:cNvSpPr/>
          <p:nvPr/>
        </p:nvSpPr>
        <p:spPr>
          <a:xfrm>
            <a:off x="97982" y="731787"/>
            <a:ext cx="6850732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“Mejoramiento Térmico Residencial”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1E3FE3E-D800-4709-A61F-50F039329709}"/>
              </a:ext>
            </a:extLst>
          </p:cNvPr>
          <p:cNvSpPr/>
          <p:nvPr/>
        </p:nvSpPr>
        <p:spPr>
          <a:xfrm>
            <a:off x="119336" y="196127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35779B-0891-4C56-9AC9-F0E58E42F0F2}"/>
              </a:ext>
            </a:extLst>
          </p:cNvPr>
          <p:cNvSpPr/>
          <p:nvPr/>
        </p:nvSpPr>
        <p:spPr>
          <a:xfrm>
            <a:off x="86698" y="1802077"/>
            <a:ext cx="6850732" cy="5375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Reacondicionamiento térmicamente la techumbre de viviendas de la comuna, con objeto de reducir el consumo de leña a nivel residencial. 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7307693" y="0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3B8B1-4A9F-4788-900F-DE3E50DAA2F5}"/>
              </a:ext>
            </a:extLst>
          </p:cNvPr>
          <p:cNvSpPr/>
          <p:nvPr/>
        </p:nvSpPr>
        <p:spPr>
          <a:xfrm>
            <a:off x="730849" y="4813759"/>
            <a:ext cx="298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$120 MM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5B013A5-4C80-4B7C-9285-A2E70ED9DF30}"/>
              </a:ext>
            </a:extLst>
          </p:cNvPr>
          <p:cNvSpPr/>
          <p:nvPr/>
        </p:nvSpPr>
        <p:spPr>
          <a:xfrm>
            <a:off x="764661" y="4625847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3066388-B1E5-456E-A80A-75D585A9206E}"/>
              </a:ext>
            </a:extLst>
          </p:cNvPr>
          <p:cNvSpPr/>
          <p:nvPr/>
        </p:nvSpPr>
        <p:spPr>
          <a:xfrm>
            <a:off x="3024054" y="4858811"/>
            <a:ext cx="298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$73 MM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16BBC84-FF7D-4EB9-A701-B1971D3187CB}"/>
              </a:ext>
            </a:extLst>
          </p:cNvPr>
          <p:cNvSpPr/>
          <p:nvPr/>
        </p:nvSpPr>
        <p:spPr>
          <a:xfrm>
            <a:off x="3094426" y="4550034"/>
            <a:ext cx="230724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Inversión Privada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0FB3DCA-150B-431B-ACE1-6896DDD63601}"/>
              </a:ext>
            </a:extLst>
          </p:cNvPr>
          <p:cNvSpPr/>
          <p:nvPr/>
        </p:nvSpPr>
        <p:spPr>
          <a:xfrm>
            <a:off x="629767" y="5639322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$10 MM al año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774FDCF-A423-4BD6-B54F-F99A12E31B3F}"/>
              </a:ext>
            </a:extLst>
          </p:cNvPr>
          <p:cNvSpPr/>
          <p:nvPr/>
        </p:nvSpPr>
        <p:spPr>
          <a:xfrm>
            <a:off x="668087" y="542425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Ahorros en gasto energético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D8B837-2D5F-4323-ADF0-F33F8282FB84}"/>
              </a:ext>
            </a:extLst>
          </p:cNvPr>
          <p:cNvSpPr/>
          <p:nvPr/>
        </p:nvSpPr>
        <p:spPr>
          <a:xfrm>
            <a:off x="697452" y="6400176"/>
            <a:ext cx="359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Ton CO2/año reducción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0791C447-0F5F-4D14-A15C-4EFD526F1F1A}"/>
              </a:ext>
            </a:extLst>
          </p:cNvPr>
          <p:cNvSpPr/>
          <p:nvPr/>
        </p:nvSpPr>
        <p:spPr>
          <a:xfrm>
            <a:off x="139316" y="1280119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Descripción del  Proyecto</a:t>
            </a:r>
          </a:p>
        </p:txBody>
      </p:sp>
      <p:pic>
        <p:nvPicPr>
          <p:cNvPr id="62" name="Gráfico 61" descr="Hucha contorno">
            <a:extLst>
              <a:ext uri="{FF2B5EF4-FFF2-40B4-BE49-F238E27FC236}">
                <a16:creationId xmlns:a16="http://schemas.microsoft.com/office/drawing/2014/main" id="{89531852-3931-4C2C-A7EC-4F0AA1B3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9" y="5437329"/>
            <a:ext cx="552722" cy="552722"/>
          </a:xfrm>
          <a:prstGeom prst="rect">
            <a:avLst/>
          </a:prstGeom>
        </p:spPr>
      </p:pic>
      <p:pic>
        <p:nvPicPr>
          <p:cNvPr id="76" name="Gráfico 75" descr="Monedas">
            <a:extLst>
              <a:ext uri="{FF2B5EF4-FFF2-40B4-BE49-F238E27FC236}">
                <a16:creationId xmlns:a16="http://schemas.microsoft.com/office/drawing/2014/main" id="{5BC6FC9D-9AA8-4079-8486-26569246D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845" y="4703959"/>
            <a:ext cx="527560" cy="52756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45AFF182-13AD-4E99-ABCE-A1C4D98DB4EE}"/>
              </a:ext>
            </a:extLst>
          </p:cNvPr>
          <p:cNvSpPr/>
          <p:nvPr/>
        </p:nvSpPr>
        <p:spPr>
          <a:xfrm>
            <a:off x="668087" y="606654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33" name="Gráfico 32" descr="Central de energía contorno">
            <a:extLst>
              <a:ext uri="{FF2B5EF4-FFF2-40B4-BE49-F238E27FC236}">
                <a16:creationId xmlns:a16="http://schemas.microsoft.com/office/drawing/2014/main" id="{381C57E3-1A81-4D49-BDE8-44140BD48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59" y="6195861"/>
            <a:ext cx="552723" cy="552723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2CCA2CDB-C347-472D-BDDF-95CA25AB3B46}"/>
              </a:ext>
            </a:extLst>
          </p:cNvPr>
          <p:cNvSpPr/>
          <p:nvPr/>
        </p:nvSpPr>
        <p:spPr>
          <a:xfrm>
            <a:off x="119336" y="2517373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de Negocio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1AFB6FB-86EE-409C-9DB6-277329726A66}"/>
              </a:ext>
            </a:extLst>
          </p:cNvPr>
          <p:cNvSpPr/>
          <p:nvPr/>
        </p:nvSpPr>
        <p:spPr>
          <a:xfrm>
            <a:off x="62328" y="2965037"/>
            <a:ext cx="6790450" cy="9527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Este proyecto implica una agregación de demanda a modo de poder lograr economía de escala en su implementación, y será financiado por los mismos beneficiarios, dando la posibilidad de financiar  vía solicitud de un crédito a Banco Estado con su producto llamado Créditos Verdes.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8F29D14F-DC53-404D-BB16-71B35B374D0B}"/>
              </a:ext>
            </a:extLst>
          </p:cNvPr>
          <p:cNvSpPr/>
          <p:nvPr/>
        </p:nvSpPr>
        <p:spPr>
          <a:xfrm>
            <a:off x="139316" y="4147554"/>
            <a:ext cx="5570966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Cifras del P</a:t>
            </a:r>
            <a:r>
              <a:rPr kumimoji="0" lang="es-CL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royecto</a:t>
            </a:r>
            <a:endParaRPr kumimoji="0" lang="es-C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 descr="Muelle de madera sobre una superficie de madera&#10;&#10;Descripción generada automáticamente con confianza media">
            <a:extLst>
              <a:ext uri="{FF2B5EF4-FFF2-40B4-BE49-F238E27FC236}">
                <a16:creationId xmlns:a16="http://schemas.microsoft.com/office/drawing/2014/main" id="{F92801DA-1732-41B4-B737-31246812A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9675" y="3923603"/>
            <a:ext cx="3664418" cy="2803015"/>
          </a:xfrm>
          <a:prstGeom prst="rect">
            <a:avLst/>
          </a:prstGeom>
        </p:spPr>
      </p:pic>
      <p:pic>
        <p:nvPicPr>
          <p:cNvPr id="6" name="Imagen 5" descr="Un grupo de personas posando delante de una pared de ladrillos&#10;&#10;Descripción generada automáticamente">
            <a:extLst>
              <a:ext uri="{FF2B5EF4-FFF2-40B4-BE49-F238E27FC236}">
                <a16:creationId xmlns:a16="http://schemas.microsoft.com/office/drawing/2014/main" id="{B244FF54-F581-465E-8BFA-ABB00A352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9675" y="153514"/>
            <a:ext cx="3653725" cy="36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DE9196D1-D4DA-4A53-B38A-F132FC4EB627}"/>
              </a:ext>
            </a:extLst>
          </p:cNvPr>
          <p:cNvSpPr/>
          <p:nvPr/>
        </p:nvSpPr>
        <p:spPr>
          <a:xfrm>
            <a:off x="978394" y="193516"/>
            <a:ext cx="4436426" cy="3432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Petorca </a:t>
            </a:r>
            <a:r>
              <a:rPr kumimoji="0" lang="es-CL" sz="240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</a:t>
            </a: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AMC Energía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BB8CE9B-B647-4C8C-9049-12D850C0C93A}"/>
              </a:ext>
            </a:extLst>
          </p:cNvPr>
          <p:cNvSpPr/>
          <p:nvPr/>
        </p:nvSpPr>
        <p:spPr>
          <a:xfrm>
            <a:off x="119336" y="672197"/>
            <a:ext cx="5946523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“Petorca Sustentable”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1E3FE3E-D800-4709-A61F-50F039329709}"/>
              </a:ext>
            </a:extLst>
          </p:cNvPr>
          <p:cNvSpPr/>
          <p:nvPr/>
        </p:nvSpPr>
        <p:spPr>
          <a:xfrm>
            <a:off x="163450" y="184726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35779B-0891-4C56-9AC9-F0E58E42F0F2}"/>
              </a:ext>
            </a:extLst>
          </p:cNvPr>
          <p:cNvSpPr/>
          <p:nvPr/>
        </p:nvSpPr>
        <p:spPr>
          <a:xfrm>
            <a:off x="75845" y="1670489"/>
            <a:ext cx="5720746" cy="83867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 proyecto busca la implementación de una planta fotovoltaica de generación comunitaria cuyos serán valorizados y distribuidos a 44 familias con integrantes electrodependientes para disminuir sus gastos energéticos asociados a la electro dependencia. 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6620079" y="0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3B8B1-4A9F-4788-900F-DE3E50DAA2F5}"/>
              </a:ext>
            </a:extLst>
          </p:cNvPr>
          <p:cNvSpPr/>
          <p:nvPr/>
        </p:nvSpPr>
        <p:spPr>
          <a:xfrm>
            <a:off x="730849" y="4813759"/>
            <a:ext cx="298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$111 MM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5B013A5-4C80-4B7C-9285-A2E70ED9DF30}"/>
              </a:ext>
            </a:extLst>
          </p:cNvPr>
          <p:cNvSpPr/>
          <p:nvPr/>
        </p:nvSpPr>
        <p:spPr>
          <a:xfrm>
            <a:off x="764661" y="4625847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3066388-B1E5-456E-A80A-75D585A9206E}"/>
              </a:ext>
            </a:extLst>
          </p:cNvPr>
          <p:cNvSpPr/>
          <p:nvPr/>
        </p:nvSpPr>
        <p:spPr>
          <a:xfrm>
            <a:off x="3024054" y="4858811"/>
            <a:ext cx="298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$55 MM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16BBC84-FF7D-4EB9-A701-B1971D3187CB}"/>
              </a:ext>
            </a:extLst>
          </p:cNvPr>
          <p:cNvSpPr/>
          <p:nvPr/>
        </p:nvSpPr>
        <p:spPr>
          <a:xfrm>
            <a:off x="3094426" y="4550034"/>
            <a:ext cx="230724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Inversión Privada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0FB3DCA-150B-431B-ACE1-6896DDD63601}"/>
              </a:ext>
            </a:extLst>
          </p:cNvPr>
          <p:cNvSpPr/>
          <p:nvPr/>
        </p:nvSpPr>
        <p:spPr>
          <a:xfrm>
            <a:off x="629767" y="5639322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$12,5 MM al año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774FDCF-A423-4BD6-B54F-F99A12E31B3F}"/>
              </a:ext>
            </a:extLst>
          </p:cNvPr>
          <p:cNvSpPr/>
          <p:nvPr/>
        </p:nvSpPr>
        <p:spPr>
          <a:xfrm>
            <a:off x="668087" y="542425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Ahorros en gasto energético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D8B837-2D5F-4323-ADF0-F33F8282FB84}"/>
              </a:ext>
            </a:extLst>
          </p:cNvPr>
          <p:cNvSpPr/>
          <p:nvPr/>
        </p:nvSpPr>
        <p:spPr>
          <a:xfrm>
            <a:off x="697452" y="6400176"/>
            <a:ext cx="359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58 Ton CO2/año reducción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0791C447-0F5F-4D14-A15C-4EFD526F1F1A}"/>
              </a:ext>
            </a:extLst>
          </p:cNvPr>
          <p:cNvSpPr/>
          <p:nvPr/>
        </p:nvSpPr>
        <p:spPr>
          <a:xfrm>
            <a:off x="163450" y="1205872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Descripción del  Proyecto</a:t>
            </a:r>
          </a:p>
        </p:txBody>
      </p:sp>
      <p:pic>
        <p:nvPicPr>
          <p:cNvPr id="62" name="Gráfico 61" descr="Hucha contorno">
            <a:extLst>
              <a:ext uri="{FF2B5EF4-FFF2-40B4-BE49-F238E27FC236}">
                <a16:creationId xmlns:a16="http://schemas.microsoft.com/office/drawing/2014/main" id="{89531852-3931-4C2C-A7EC-4F0AA1B3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9" y="5437329"/>
            <a:ext cx="552722" cy="552722"/>
          </a:xfrm>
          <a:prstGeom prst="rect">
            <a:avLst/>
          </a:prstGeom>
        </p:spPr>
      </p:pic>
      <p:pic>
        <p:nvPicPr>
          <p:cNvPr id="76" name="Gráfico 75" descr="Monedas">
            <a:extLst>
              <a:ext uri="{FF2B5EF4-FFF2-40B4-BE49-F238E27FC236}">
                <a16:creationId xmlns:a16="http://schemas.microsoft.com/office/drawing/2014/main" id="{5BC6FC9D-9AA8-4079-8486-26569246D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845" y="4703959"/>
            <a:ext cx="527560" cy="52756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45AFF182-13AD-4E99-ABCE-A1C4D98DB4EE}"/>
              </a:ext>
            </a:extLst>
          </p:cNvPr>
          <p:cNvSpPr/>
          <p:nvPr/>
        </p:nvSpPr>
        <p:spPr>
          <a:xfrm>
            <a:off x="668087" y="606654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33" name="Gráfico 32" descr="Central de energía contorno">
            <a:extLst>
              <a:ext uri="{FF2B5EF4-FFF2-40B4-BE49-F238E27FC236}">
                <a16:creationId xmlns:a16="http://schemas.microsoft.com/office/drawing/2014/main" id="{381C57E3-1A81-4D49-BDE8-44140BD48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59" y="6195861"/>
            <a:ext cx="552723" cy="552723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2CCA2CDB-C347-472D-BDDF-95CA25AB3B46}"/>
              </a:ext>
            </a:extLst>
          </p:cNvPr>
          <p:cNvSpPr/>
          <p:nvPr/>
        </p:nvSpPr>
        <p:spPr>
          <a:xfrm>
            <a:off x="119336" y="2794286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de Negocio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1AFB6FB-86EE-409C-9DB6-277329726A66}"/>
              </a:ext>
            </a:extLst>
          </p:cNvPr>
          <p:cNvSpPr/>
          <p:nvPr/>
        </p:nvSpPr>
        <p:spPr>
          <a:xfrm>
            <a:off x="105317" y="3151969"/>
            <a:ext cx="5930401" cy="7323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 proyecto será financiado mediante un préstamo de la empresa implementadora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Amc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Energía al municipio en un plazo de 2 años.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8F29D14F-DC53-404D-BB16-71B35B374D0B}"/>
              </a:ext>
            </a:extLst>
          </p:cNvPr>
          <p:cNvSpPr/>
          <p:nvPr/>
        </p:nvSpPr>
        <p:spPr>
          <a:xfrm>
            <a:off x="73709" y="4172117"/>
            <a:ext cx="5570966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Cifras del P</a:t>
            </a:r>
            <a:r>
              <a:rPr kumimoji="0" lang="es-CL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royecto</a:t>
            </a:r>
            <a:endParaRPr kumimoji="0" lang="es-C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n 9" descr="Imagen que contiene exterior, panel solar, montaña, pasto&#10;&#10;Descripción generada automáticamente">
            <a:extLst>
              <a:ext uri="{FF2B5EF4-FFF2-40B4-BE49-F238E27FC236}">
                <a16:creationId xmlns:a16="http://schemas.microsoft.com/office/drawing/2014/main" id="{9A9EF560-4590-4ADF-B6C9-387455BBBD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2813" y="249498"/>
            <a:ext cx="4565072" cy="3423804"/>
          </a:xfrm>
          <a:prstGeom prst="rect">
            <a:avLst/>
          </a:prstGeom>
        </p:spPr>
      </p:pic>
      <p:pic>
        <p:nvPicPr>
          <p:cNvPr id="6" name="Imagen 5" descr="Imagen que contiene calle, tabla, tren, viejo&#10;&#10;Descripción generada automáticamente">
            <a:extLst>
              <a:ext uri="{FF2B5EF4-FFF2-40B4-BE49-F238E27FC236}">
                <a16:creationId xmlns:a16="http://schemas.microsoft.com/office/drawing/2014/main" id="{78AE9EDB-5D35-4A5C-9EE2-BB30A09014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0147" y="3800969"/>
            <a:ext cx="4587738" cy="25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0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4519979-DA95-44A6-AF2C-6CDB40951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541634"/>
              </p:ext>
            </p:extLst>
          </p:nvPr>
        </p:nvGraphicFramePr>
        <p:xfrm>
          <a:off x="2709877" y="1268217"/>
          <a:ext cx="7010045" cy="4321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F93053F9-0FC1-49C3-98CE-9EF2F9D7F284}"/>
              </a:ext>
            </a:extLst>
          </p:cNvPr>
          <p:cNvSpPr txBox="1"/>
          <p:nvPr/>
        </p:nvSpPr>
        <p:spPr>
          <a:xfrm>
            <a:off x="151486" y="106642"/>
            <a:ext cx="8176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449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006CB7"/>
                </a:solidFill>
                <a:latin typeface="Calibri"/>
                <a:ea typeface="ヒラギノ角ゴ Pro W3" charset="-128"/>
              </a:rPr>
              <a:t>Algunas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lang="es-ES" sz="3200" b="1" dirty="0">
                <a:solidFill>
                  <a:srgbClr val="006CB7"/>
                </a:solidFill>
                <a:latin typeface="Calibri"/>
                <a:ea typeface="ヒラギノ角ゴ Pro W3" charset="-128"/>
              </a:rPr>
              <a:t>iniciativas para la acción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5D8CE1D5-CADC-462C-9F45-2AEB1F1E7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grpSp>
        <p:nvGrpSpPr>
          <p:cNvPr id="45" name="Group 93">
            <a:extLst>
              <a:ext uri="{FF2B5EF4-FFF2-40B4-BE49-F238E27FC236}">
                <a16:creationId xmlns:a16="http://schemas.microsoft.com/office/drawing/2014/main" id="{04DC91EC-3508-4DDF-982A-2FBC3CCE85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46" name="AutoShape 92">
              <a:extLst>
                <a:ext uri="{FF2B5EF4-FFF2-40B4-BE49-F238E27FC236}">
                  <a16:creationId xmlns:a16="http://schemas.microsoft.com/office/drawing/2014/main" id="{971CD8B3-E215-49F6-900C-C97044506B2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95">
              <a:extLst>
                <a:ext uri="{FF2B5EF4-FFF2-40B4-BE49-F238E27FC236}">
                  <a16:creationId xmlns:a16="http://schemas.microsoft.com/office/drawing/2014/main" id="{6521A640-549A-44AF-9FBD-A1B22A979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96">
              <a:extLst>
                <a:ext uri="{FF2B5EF4-FFF2-40B4-BE49-F238E27FC236}">
                  <a16:creationId xmlns:a16="http://schemas.microsoft.com/office/drawing/2014/main" id="{DDA86B35-4D9E-4969-BAD0-3E1EBDA6A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97">
              <a:extLst>
                <a:ext uri="{FF2B5EF4-FFF2-40B4-BE49-F238E27FC236}">
                  <a16:creationId xmlns:a16="http://schemas.microsoft.com/office/drawing/2014/main" id="{5D0CB0B5-6F06-4E2A-80E3-7026911E9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98">
              <a:extLst>
                <a:ext uri="{FF2B5EF4-FFF2-40B4-BE49-F238E27FC236}">
                  <a16:creationId xmlns:a16="http://schemas.microsoft.com/office/drawing/2014/main" id="{77AA4714-E8B2-4ED7-B0EF-E971500D5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99">
              <a:extLst>
                <a:ext uri="{FF2B5EF4-FFF2-40B4-BE49-F238E27FC236}">
                  <a16:creationId xmlns:a16="http://schemas.microsoft.com/office/drawing/2014/main" id="{37EDEA72-76B0-4781-BF19-3753ACBDC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00">
              <a:extLst>
                <a:ext uri="{FF2B5EF4-FFF2-40B4-BE49-F238E27FC236}">
                  <a16:creationId xmlns:a16="http://schemas.microsoft.com/office/drawing/2014/main" id="{18AE1E8B-029D-4233-9CC0-569A7D6EB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01">
              <a:extLst>
                <a:ext uri="{FF2B5EF4-FFF2-40B4-BE49-F238E27FC236}">
                  <a16:creationId xmlns:a16="http://schemas.microsoft.com/office/drawing/2014/main" id="{D0CBE7B6-395C-41A2-B695-21CE3BAE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02">
              <a:extLst>
                <a:ext uri="{FF2B5EF4-FFF2-40B4-BE49-F238E27FC236}">
                  <a16:creationId xmlns:a16="http://schemas.microsoft.com/office/drawing/2014/main" id="{A1654A57-4464-41E0-A5AC-8F9CA5700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105">
            <a:extLst>
              <a:ext uri="{FF2B5EF4-FFF2-40B4-BE49-F238E27FC236}">
                <a16:creationId xmlns:a16="http://schemas.microsoft.com/office/drawing/2014/main" id="{CE427122-B6E4-4815-AC22-5B16560EF1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56" name="Freeform 107">
              <a:extLst>
                <a:ext uri="{FF2B5EF4-FFF2-40B4-BE49-F238E27FC236}">
                  <a16:creationId xmlns:a16="http://schemas.microsoft.com/office/drawing/2014/main" id="{9C5B797C-BE71-4302-A6BA-205FA93F1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08">
              <a:extLst>
                <a:ext uri="{FF2B5EF4-FFF2-40B4-BE49-F238E27FC236}">
                  <a16:creationId xmlns:a16="http://schemas.microsoft.com/office/drawing/2014/main" id="{571B1BDE-2A6F-467D-ABFC-E399F4CB9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109">
              <a:extLst>
                <a:ext uri="{FF2B5EF4-FFF2-40B4-BE49-F238E27FC236}">
                  <a16:creationId xmlns:a16="http://schemas.microsoft.com/office/drawing/2014/main" id="{5DA510B5-B1AC-4EB3-9581-6E8F56EB8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110">
              <a:extLst>
                <a:ext uri="{FF2B5EF4-FFF2-40B4-BE49-F238E27FC236}">
                  <a16:creationId xmlns:a16="http://schemas.microsoft.com/office/drawing/2014/main" id="{005EF364-B798-4067-BFDD-D536D5DD9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111">
              <a:extLst>
                <a:ext uri="{FF2B5EF4-FFF2-40B4-BE49-F238E27FC236}">
                  <a16:creationId xmlns:a16="http://schemas.microsoft.com/office/drawing/2014/main" id="{E82BB7DA-A8FE-4077-AB4F-BDFFA78EF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12">
              <a:extLst>
                <a:ext uri="{FF2B5EF4-FFF2-40B4-BE49-F238E27FC236}">
                  <a16:creationId xmlns:a16="http://schemas.microsoft.com/office/drawing/2014/main" id="{D613DEA3-0267-4391-AD41-CDF947018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13">
              <a:extLst>
                <a:ext uri="{FF2B5EF4-FFF2-40B4-BE49-F238E27FC236}">
                  <a16:creationId xmlns:a16="http://schemas.microsoft.com/office/drawing/2014/main" id="{4CCAE169-B3BB-4161-921D-A972C858A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14">
              <a:extLst>
                <a:ext uri="{FF2B5EF4-FFF2-40B4-BE49-F238E27FC236}">
                  <a16:creationId xmlns:a16="http://schemas.microsoft.com/office/drawing/2014/main" id="{5CD6B135-09D4-4BC4-A4E0-C65565594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117">
            <a:extLst>
              <a:ext uri="{FF2B5EF4-FFF2-40B4-BE49-F238E27FC236}">
                <a16:creationId xmlns:a16="http://schemas.microsoft.com/office/drawing/2014/main" id="{3B402741-EFE4-478F-877B-4B02FA6B6E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65" name="Freeform 119">
              <a:extLst>
                <a:ext uri="{FF2B5EF4-FFF2-40B4-BE49-F238E27FC236}">
                  <a16:creationId xmlns:a16="http://schemas.microsoft.com/office/drawing/2014/main" id="{019B5543-AE03-4EDB-9AC9-FF6AE5A3A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20">
              <a:extLst>
                <a:ext uri="{FF2B5EF4-FFF2-40B4-BE49-F238E27FC236}">
                  <a16:creationId xmlns:a16="http://schemas.microsoft.com/office/drawing/2014/main" id="{E659E1BF-1593-49C7-8174-4A378F73E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21">
              <a:extLst>
                <a:ext uri="{FF2B5EF4-FFF2-40B4-BE49-F238E27FC236}">
                  <a16:creationId xmlns:a16="http://schemas.microsoft.com/office/drawing/2014/main" id="{94588233-0652-4360-BA42-EB6DC3F21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22">
              <a:extLst>
                <a:ext uri="{FF2B5EF4-FFF2-40B4-BE49-F238E27FC236}">
                  <a16:creationId xmlns:a16="http://schemas.microsoft.com/office/drawing/2014/main" id="{6AD57D78-379A-4536-8007-12A1E5AA1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23">
              <a:extLst>
                <a:ext uri="{FF2B5EF4-FFF2-40B4-BE49-F238E27FC236}">
                  <a16:creationId xmlns:a16="http://schemas.microsoft.com/office/drawing/2014/main" id="{2B9040F1-E2A9-4457-967E-4B6BC5B6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124">
              <a:extLst>
                <a:ext uri="{FF2B5EF4-FFF2-40B4-BE49-F238E27FC236}">
                  <a16:creationId xmlns:a16="http://schemas.microsoft.com/office/drawing/2014/main" id="{6C2DF2D1-67B8-4C8E-9C5C-C82DDAD83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125">
              <a:extLst>
                <a:ext uri="{FF2B5EF4-FFF2-40B4-BE49-F238E27FC236}">
                  <a16:creationId xmlns:a16="http://schemas.microsoft.com/office/drawing/2014/main" id="{1E38E7D3-C264-42A0-A059-E5D0BF137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126">
              <a:extLst>
                <a:ext uri="{FF2B5EF4-FFF2-40B4-BE49-F238E27FC236}">
                  <a16:creationId xmlns:a16="http://schemas.microsoft.com/office/drawing/2014/main" id="{20E8A004-2FF9-4CBA-9EB8-F4E38D299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129">
            <a:extLst>
              <a:ext uri="{FF2B5EF4-FFF2-40B4-BE49-F238E27FC236}">
                <a16:creationId xmlns:a16="http://schemas.microsoft.com/office/drawing/2014/main" id="{A7EF667F-2719-49C7-87E9-346B216D01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74" name="Freeform 131">
              <a:extLst>
                <a:ext uri="{FF2B5EF4-FFF2-40B4-BE49-F238E27FC236}">
                  <a16:creationId xmlns:a16="http://schemas.microsoft.com/office/drawing/2014/main" id="{C109D549-1105-4AA0-9A13-71982438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132">
              <a:extLst>
                <a:ext uri="{FF2B5EF4-FFF2-40B4-BE49-F238E27FC236}">
                  <a16:creationId xmlns:a16="http://schemas.microsoft.com/office/drawing/2014/main" id="{0A681497-F1E8-490C-859F-93D0CE337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133">
              <a:extLst>
                <a:ext uri="{FF2B5EF4-FFF2-40B4-BE49-F238E27FC236}">
                  <a16:creationId xmlns:a16="http://schemas.microsoft.com/office/drawing/2014/main" id="{C9A3EAE9-671A-4E53-855D-E27EA7DF7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134">
              <a:extLst>
                <a:ext uri="{FF2B5EF4-FFF2-40B4-BE49-F238E27FC236}">
                  <a16:creationId xmlns:a16="http://schemas.microsoft.com/office/drawing/2014/main" id="{19BA89D2-005C-4364-9200-1A08C1B3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135">
              <a:extLst>
                <a:ext uri="{FF2B5EF4-FFF2-40B4-BE49-F238E27FC236}">
                  <a16:creationId xmlns:a16="http://schemas.microsoft.com/office/drawing/2014/main" id="{1B670139-3321-459E-934D-361CD6BE4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136">
              <a:extLst>
                <a:ext uri="{FF2B5EF4-FFF2-40B4-BE49-F238E27FC236}">
                  <a16:creationId xmlns:a16="http://schemas.microsoft.com/office/drawing/2014/main" id="{8DA5A116-FC19-4EDA-9EAF-B42DF6B29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137">
              <a:extLst>
                <a:ext uri="{FF2B5EF4-FFF2-40B4-BE49-F238E27FC236}">
                  <a16:creationId xmlns:a16="http://schemas.microsoft.com/office/drawing/2014/main" id="{20A1FB76-5164-439F-A155-25FBABAC2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38">
              <a:extLst>
                <a:ext uri="{FF2B5EF4-FFF2-40B4-BE49-F238E27FC236}">
                  <a16:creationId xmlns:a16="http://schemas.microsoft.com/office/drawing/2014/main" id="{EFD08793-3497-43E9-9590-A67EAFC0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457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>
            <a:extLst>
              <a:ext uri="{FF2B5EF4-FFF2-40B4-BE49-F238E27FC236}">
                <a16:creationId xmlns:a16="http://schemas.microsoft.com/office/drawing/2014/main" id="{CC222BFB-4888-42E4-BD4B-0E7CDD428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6790"/>
            <a:ext cx="12192000" cy="473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579" tIns="60791" rIns="121579" bIns="60791">
            <a:spAutoFit/>
          </a:bodyPr>
          <a:lstStyle>
            <a:lvl1pPr marL="341313" indent="-341313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595959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marL="455073" marR="0" lvl="0" indent="-455073" algn="just" defTabSz="607469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s-CL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La </a:t>
            </a:r>
            <a:r>
              <a:rPr kumimoji="0" lang="es-CL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participación de los diferentes actores </a:t>
            </a:r>
            <a:r>
              <a:rPr kumimoji="0" lang="es-CL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del sector público, privado y sociedad civil aseguran una implementación efectiva de acciones de energía sostenible, centrada en las personas y sus comunidades. </a:t>
            </a:r>
          </a:p>
          <a:p>
            <a:pPr marL="455073" marR="0" lvl="0" indent="-455073" algn="just" defTabSz="607469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s-CL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Iniciativas levantadas desde la ciudadanía, comunidades</a:t>
            </a:r>
            <a:r>
              <a:rPr kumimoji="0" lang="es-CL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 y gobiernos locales, son esenciales para promover una transición energética inclusiva y resiliente al cambio climático. </a:t>
            </a:r>
          </a:p>
          <a:p>
            <a:pPr marL="455073" marR="0" lvl="0" indent="-455073" algn="just" defTabSz="607469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Los </a:t>
            </a: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gobiernos locales son un actor fundamental </a:t>
            </a: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para promover la mitigación, la resiliencia al CC de los territorios, una transición justa e impulsar la productividad local. Para lo cual, se requiere la participación de las diversas direcciones municipales y unidades.</a:t>
            </a:r>
          </a:p>
          <a:p>
            <a:pPr marL="455073" marR="0" lvl="0" indent="-455073" algn="just" defTabSz="607469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s-CL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Algunos desafíos de la transición energética a nivel local, es avanzar hacia </a:t>
            </a:r>
            <a:r>
              <a:rPr kumimoji="0" lang="es-CL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la descentralización de la energia</a:t>
            </a:r>
            <a:r>
              <a:rPr kumimoji="0" lang="es-CL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, a partir nuevos modelos de asociatividad y  de negocio con participación de las comunidades.</a:t>
            </a:r>
          </a:p>
          <a:p>
            <a:pPr marL="455073" marR="0" lvl="0" indent="-455073" algn="just" defTabSz="607469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La </a:t>
            </a:r>
            <a:r>
              <a:rPr kumimoji="0" lang="es-MX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evaluación sobre la gestión energética local </a:t>
            </a:r>
            <a:r>
              <a:rPr kumimoji="0" lang="es-MX" altLang="es-C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ヒラギノ角ゴ Pro W3"/>
              </a:rPr>
              <a:t>nos permite reconocer avances, identificar brechas y oportunidades de implementación de medidas de gestión e inversión en energía sostenible.</a:t>
            </a:r>
          </a:p>
        </p:txBody>
      </p:sp>
      <p:sp>
        <p:nvSpPr>
          <p:cNvPr id="3" name="1 Título">
            <a:extLst>
              <a:ext uri="{FF2B5EF4-FFF2-40B4-BE49-F238E27FC236}">
                <a16:creationId xmlns:a16="http://schemas.microsoft.com/office/drawing/2014/main" id="{3A3B40A7-7EF8-492B-A00E-729C453BC5FF}"/>
              </a:ext>
            </a:extLst>
          </p:cNvPr>
          <p:cNvSpPr txBox="1">
            <a:spLocks/>
          </p:cNvSpPr>
          <p:nvPr/>
        </p:nvSpPr>
        <p:spPr bwMode="auto">
          <a:xfrm>
            <a:off x="304802" y="152401"/>
            <a:ext cx="10886017" cy="63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lvl="0" defTabSz="3429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CB7"/>
                </a:solidFill>
                <a:latin typeface="Calibri"/>
                <a:ea typeface="ヒラギノ角ゴ Pro W3" charset="-128"/>
                <a:cs typeface="Verdana"/>
              </a:defRPr>
            </a:lvl1pPr>
            <a:lvl2pPr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2pPr>
            <a:lvl3pPr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3pPr>
            <a:lvl4pPr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4pPr>
            <a:lvl5pPr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5pPr>
            <a:lvl6pPr marL="34290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68580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02870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37160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srgbClr val="006CB7"/>
                </a:solidFill>
                <a:effectLst/>
                <a:uLnTx/>
                <a:uFillTx/>
                <a:latin typeface="Calibri"/>
                <a:ea typeface="ヒラギノ角ゴ Pro W3" charset="-128"/>
              </a:rPr>
              <a:t>Algunos aprendizajes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E733EB-9E8D-4AFD-BFBF-3FCA6D6A2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99" y="5339423"/>
            <a:ext cx="12759983" cy="1700479"/>
          </a:xfrm>
          <a:prstGeom prst="rect">
            <a:avLst/>
          </a:prstGeom>
        </p:spPr>
      </p:pic>
      <p:grpSp>
        <p:nvGrpSpPr>
          <p:cNvPr id="5" name="Group 93">
            <a:extLst>
              <a:ext uri="{FF2B5EF4-FFF2-40B4-BE49-F238E27FC236}">
                <a16:creationId xmlns:a16="http://schemas.microsoft.com/office/drawing/2014/main" id="{687EF78C-9397-4542-9E0E-505AA2A2EE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86027" y="5423658"/>
            <a:ext cx="865188" cy="862012"/>
            <a:chOff x="1495" y="3433"/>
            <a:chExt cx="545" cy="543"/>
          </a:xfrm>
        </p:grpSpPr>
        <p:sp>
          <p:nvSpPr>
            <p:cNvPr id="6" name="AutoShape 92">
              <a:extLst>
                <a:ext uri="{FF2B5EF4-FFF2-40B4-BE49-F238E27FC236}">
                  <a16:creationId xmlns:a16="http://schemas.microsoft.com/office/drawing/2014/main" id="{A4F24633-3F85-4F23-8092-E50499D6CB2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95" y="3433"/>
              <a:ext cx="538" cy="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95">
              <a:extLst>
                <a:ext uri="{FF2B5EF4-FFF2-40B4-BE49-F238E27FC236}">
                  <a16:creationId xmlns:a16="http://schemas.microsoft.com/office/drawing/2014/main" id="{5ED6E79D-523A-4FA7-84EE-60759A5F1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7" cy="145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96">
              <a:extLst>
                <a:ext uri="{FF2B5EF4-FFF2-40B4-BE49-F238E27FC236}">
                  <a16:creationId xmlns:a16="http://schemas.microsoft.com/office/drawing/2014/main" id="{6E86C6B2-5A36-4A2E-80E7-7169C7B7A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" y="3565"/>
              <a:ext cx="273" cy="138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97">
              <a:extLst>
                <a:ext uri="{FF2B5EF4-FFF2-40B4-BE49-F238E27FC236}">
                  <a16:creationId xmlns:a16="http://schemas.microsoft.com/office/drawing/2014/main" id="{2EFF75E1-6133-42BC-ADF6-76D845F14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" y="3700"/>
              <a:ext cx="148" cy="276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139675CF-2945-41E5-AA08-395A448B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3703"/>
              <a:ext cx="141" cy="273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623912A3-B937-4D48-8A69-79B18422E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85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83AD8357-3535-4C60-9EFE-9C0878B98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" y="3491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01">
              <a:extLst>
                <a:ext uri="{FF2B5EF4-FFF2-40B4-BE49-F238E27FC236}">
                  <a16:creationId xmlns:a16="http://schemas.microsoft.com/office/drawing/2014/main" id="{D7E960DB-175D-4824-BA5E-7212AF448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3680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02">
              <a:extLst>
                <a:ext uri="{FF2B5EF4-FFF2-40B4-BE49-F238E27FC236}">
                  <a16:creationId xmlns:a16="http://schemas.microsoft.com/office/drawing/2014/main" id="{6AEF31D7-1A61-4EBE-A2A6-6525E709E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" y="3691"/>
              <a:ext cx="30" cy="3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05">
            <a:extLst>
              <a:ext uri="{FF2B5EF4-FFF2-40B4-BE49-F238E27FC236}">
                <a16:creationId xmlns:a16="http://schemas.microsoft.com/office/drawing/2014/main" id="{AD7468B2-2893-4B47-BD78-A6973F18BF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4213" y="5899907"/>
            <a:ext cx="527050" cy="527050"/>
            <a:chOff x="2217" y="3324"/>
            <a:chExt cx="332" cy="332"/>
          </a:xfrm>
        </p:grpSpPr>
        <p:sp>
          <p:nvSpPr>
            <p:cNvPr id="16" name="Freeform 107">
              <a:extLst>
                <a:ext uri="{FF2B5EF4-FFF2-40B4-BE49-F238E27FC236}">
                  <a16:creationId xmlns:a16="http://schemas.microsoft.com/office/drawing/2014/main" id="{4E75C2F6-D12E-4A4E-8A91-4884B4FB2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8" cy="98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08">
              <a:extLst>
                <a:ext uri="{FF2B5EF4-FFF2-40B4-BE49-F238E27FC236}">
                  <a16:creationId xmlns:a16="http://schemas.microsoft.com/office/drawing/2014/main" id="{07A36C51-3502-46E8-B424-30C5071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3378"/>
              <a:ext cx="185" cy="93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09">
              <a:extLst>
                <a:ext uri="{FF2B5EF4-FFF2-40B4-BE49-F238E27FC236}">
                  <a16:creationId xmlns:a16="http://schemas.microsoft.com/office/drawing/2014/main" id="{895B7AB2-237D-4BEC-83C3-597A14877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" y="346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10">
              <a:extLst>
                <a:ext uri="{FF2B5EF4-FFF2-40B4-BE49-F238E27FC236}">
                  <a16:creationId xmlns:a16="http://schemas.microsoft.com/office/drawing/2014/main" id="{5B0C3123-06EE-4953-A285-17F321E92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3472"/>
              <a:ext cx="95" cy="184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11">
              <a:extLst>
                <a:ext uri="{FF2B5EF4-FFF2-40B4-BE49-F238E27FC236}">
                  <a16:creationId xmlns:a16="http://schemas.microsoft.com/office/drawing/2014/main" id="{31397250-055D-462E-A83E-1C04419E4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4"/>
              <a:ext cx="153" cy="150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12">
              <a:extLst>
                <a:ext uri="{FF2B5EF4-FFF2-40B4-BE49-F238E27FC236}">
                  <a16:creationId xmlns:a16="http://schemas.microsoft.com/office/drawing/2014/main" id="{4427900A-3D2C-47F8-96E1-5FD68A1A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3328"/>
              <a:ext cx="149" cy="14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13">
              <a:extLst>
                <a:ext uri="{FF2B5EF4-FFF2-40B4-BE49-F238E27FC236}">
                  <a16:creationId xmlns:a16="http://schemas.microsoft.com/office/drawing/2014/main" id="{04655128-B7E7-4B77-8ECB-91080609E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3456"/>
              <a:ext cx="36" cy="35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14">
              <a:extLst>
                <a:ext uri="{FF2B5EF4-FFF2-40B4-BE49-F238E27FC236}">
                  <a16:creationId xmlns:a16="http://schemas.microsoft.com/office/drawing/2014/main" id="{8FB8A36C-9CED-4DF0-B114-0C6080331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346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117">
            <a:extLst>
              <a:ext uri="{FF2B5EF4-FFF2-40B4-BE49-F238E27FC236}">
                <a16:creationId xmlns:a16="http://schemas.microsoft.com/office/drawing/2014/main" id="{A7F72411-2D0E-4213-A051-C0D0ECE0C4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314916" y="5570520"/>
            <a:ext cx="777875" cy="777875"/>
            <a:chOff x="7116" y="3532"/>
            <a:chExt cx="490" cy="490"/>
          </a:xfrm>
        </p:grpSpPr>
        <p:sp>
          <p:nvSpPr>
            <p:cNvPr id="25" name="Freeform 119">
              <a:extLst>
                <a:ext uri="{FF2B5EF4-FFF2-40B4-BE49-F238E27FC236}">
                  <a16:creationId xmlns:a16="http://schemas.microsoft.com/office/drawing/2014/main" id="{EF295897-E1F3-4E54-967C-994DDFDCA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7" cy="146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20">
              <a:extLst>
                <a:ext uri="{FF2B5EF4-FFF2-40B4-BE49-F238E27FC236}">
                  <a16:creationId xmlns:a16="http://schemas.microsoft.com/office/drawing/2014/main" id="{729B71A9-3684-4E72-906A-CE13FA631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" y="3611"/>
              <a:ext cx="273" cy="139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21">
              <a:extLst>
                <a:ext uri="{FF2B5EF4-FFF2-40B4-BE49-F238E27FC236}">
                  <a16:creationId xmlns:a16="http://schemas.microsoft.com/office/drawing/2014/main" id="{2E680CA4-62EB-4C76-BEDF-F7EF477EF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" y="3747"/>
              <a:ext cx="148" cy="275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22">
              <a:extLst>
                <a:ext uri="{FF2B5EF4-FFF2-40B4-BE49-F238E27FC236}">
                  <a16:creationId xmlns:a16="http://schemas.microsoft.com/office/drawing/2014/main" id="{06458F86-8775-4F54-AD38-144275B6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" y="3750"/>
              <a:ext cx="141" cy="272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23">
              <a:extLst>
                <a:ext uri="{FF2B5EF4-FFF2-40B4-BE49-F238E27FC236}">
                  <a16:creationId xmlns:a16="http://schemas.microsoft.com/office/drawing/2014/main" id="{7ABC5454-310F-45CF-B166-E90CF22AD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2"/>
              <a:ext cx="225" cy="222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24">
              <a:extLst>
                <a:ext uri="{FF2B5EF4-FFF2-40B4-BE49-F238E27FC236}">
                  <a16:creationId xmlns:a16="http://schemas.microsoft.com/office/drawing/2014/main" id="{F2C04686-2F33-4250-B4CC-61EE154F9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3538"/>
              <a:ext cx="220" cy="216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5">
              <a:extLst>
                <a:ext uri="{FF2B5EF4-FFF2-40B4-BE49-F238E27FC236}">
                  <a16:creationId xmlns:a16="http://schemas.microsoft.com/office/drawing/2014/main" id="{49394DB3-FC2A-4618-B15C-20A44AEB7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9" y="3726"/>
              <a:ext cx="53" cy="53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26">
              <a:extLst>
                <a:ext uri="{FF2B5EF4-FFF2-40B4-BE49-F238E27FC236}">
                  <a16:creationId xmlns:a16="http://schemas.microsoft.com/office/drawing/2014/main" id="{0C3E7C97-F0D1-4093-9C8C-AD06EF20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0" y="3738"/>
              <a:ext cx="30" cy="29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129">
            <a:extLst>
              <a:ext uri="{FF2B5EF4-FFF2-40B4-BE49-F238E27FC236}">
                <a16:creationId xmlns:a16="http://schemas.microsoft.com/office/drawing/2014/main" id="{B39340ED-BB09-4A70-94A1-713350070E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19642" y="5769732"/>
            <a:ext cx="527050" cy="528638"/>
            <a:chOff x="6868" y="3653"/>
            <a:chExt cx="332" cy="333"/>
          </a:xfrm>
        </p:grpSpPr>
        <p:sp>
          <p:nvSpPr>
            <p:cNvPr id="34" name="Freeform 131">
              <a:extLst>
                <a:ext uri="{FF2B5EF4-FFF2-40B4-BE49-F238E27FC236}">
                  <a16:creationId xmlns:a16="http://schemas.microsoft.com/office/drawing/2014/main" id="{883CB8A5-C184-453E-A177-A78097AB7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8" cy="99"/>
            </a:xfrm>
            <a:custGeom>
              <a:avLst/>
              <a:gdLst>
                <a:gd name="T0" fmla="*/ 516 w 1080"/>
                <a:gd name="T1" fmla="*/ 234 h 567"/>
                <a:gd name="T2" fmla="*/ 516 w 1080"/>
                <a:gd name="T3" fmla="*/ 234 h 567"/>
                <a:gd name="T4" fmla="*/ 13 w 1080"/>
                <a:gd name="T5" fmla="*/ 540 h 567"/>
                <a:gd name="T6" fmla="*/ 564 w 1080"/>
                <a:gd name="T7" fmla="*/ 333 h 567"/>
                <a:gd name="T8" fmla="*/ 1067 w 1080"/>
                <a:gd name="T9" fmla="*/ 27 h 567"/>
                <a:gd name="T10" fmla="*/ 516 w 1080"/>
                <a:gd name="T11" fmla="*/ 23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567">
                  <a:moveTo>
                    <a:pt x="516" y="234"/>
                  </a:moveTo>
                  <a:lnTo>
                    <a:pt x="516" y="234"/>
                  </a:lnTo>
                  <a:cubicBezTo>
                    <a:pt x="225" y="376"/>
                    <a:pt x="0" y="513"/>
                    <a:pt x="13" y="540"/>
                  </a:cubicBezTo>
                  <a:cubicBezTo>
                    <a:pt x="26" y="567"/>
                    <a:pt x="273" y="474"/>
                    <a:pt x="564" y="333"/>
                  </a:cubicBezTo>
                  <a:cubicBezTo>
                    <a:pt x="855" y="191"/>
                    <a:pt x="1080" y="54"/>
                    <a:pt x="1067" y="27"/>
                  </a:cubicBezTo>
                  <a:cubicBezTo>
                    <a:pt x="1054" y="0"/>
                    <a:pt x="807" y="93"/>
                    <a:pt x="516" y="234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32">
              <a:extLst>
                <a:ext uri="{FF2B5EF4-FFF2-40B4-BE49-F238E27FC236}">
                  <a16:creationId xmlns:a16="http://schemas.microsoft.com/office/drawing/2014/main" id="{19BF1771-5DDA-4926-B161-2F609387C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3707"/>
              <a:ext cx="185" cy="94"/>
            </a:xfrm>
            <a:custGeom>
              <a:avLst/>
              <a:gdLst>
                <a:gd name="T0" fmla="*/ 516 w 1067"/>
                <a:gd name="T1" fmla="*/ 234 h 540"/>
                <a:gd name="T2" fmla="*/ 516 w 1067"/>
                <a:gd name="T3" fmla="*/ 234 h 540"/>
                <a:gd name="T4" fmla="*/ 1067 w 1067"/>
                <a:gd name="T5" fmla="*/ 27 h 540"/>
                <a:gd name="T6" fmla="*/ 13 w 1067"/>
                <a:gd name="T7" fmla="*/ 540 h 540"/>
                <a:gd name="T8" fmla="*/ 516 w 1067"/>
                <a:gd name="T9" fmla="*/ 23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540">
                  <a:moveTo>
                    <a:pt x="516" y="234"/>
                  </a:moveTo>
                  <a:lnTo>
                    <a:pt x="516" y="234"/>
                  </a:lnTo>
                  <a:cubicBezTo>
                    <a:pt x="807" y="93"/>
                    <a:pt x="1054" y="0"/>
                    <a:pt x="1067" y="27"/>
                  </a:cubicBezTo>
                  <a:lnTo>
                    <a:pt x="13" y="540"/>
                  </a:lnTo>
                  <a:cubicBezTo>
                    <a:pt x="0" y="513"/>
                    <a:pt x="225" y="376"/>
                    <a:pt x="516" y="234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33">
              <a:extLst>
                <a:ext uri="{FF2B5EF4-FFF2-40B4-BE49-F238E27FC236}">
                  <a16:creationId xmlns:a16="http://schemas.microsoft.com/office/drawing/2014/main" id="{6A92764F-EF5E-41F7-8D35-C22A0364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" y="3799"/>
              <a:ext cx="100" cy="187"/>
            </a:xfrm>
            <a:custGeom>
              <a:avLst/>
              <a:gdLst>
                <a:gd name="T0" fmla="*/ 338 w 579"/>
                <a:gd name="T1" fmla="*/ 562 h 1075"/>
                <a:gd name="T2" fmla="*/ 338 w 579"/>
                <a:gd name="T3" fmla="*/ 562 h 1075"/>
                <a:gd name="T4" fmla="*/ 552 w 579"/>
                <a:gd name="T5" fmla="*/ 13 h 1075"/>
                <a:gd name="T6" fmla="*/ 241 w 579"/>
                <a:gd name="T7" fmla="*/ 513 h 1075"/>
                <a:gd name="T8" fmla="*/ 27 w 579"/>
                <a:gd name="T9" fmla="*/ 1061 h 1075"/>
                <a:gd name="T10" fmla="*/ 338 w 579"/>
                <a:gd name="T11" fmla="*/ 56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9" h="1075">
                  <a:moveTo>
                    <a:pt x="338" y="562"/>
                  </a:moveTo>
                  <a:lnTo>
                    <a:pt x="338" y="562"/>
                  </a:lnTo>
                  <a:cubicBezTo>
                    <a:pt x="483" y="272"/>
                    <a:pt x="579" y="27"/>
                    <a:pt x="552" y="13"/>
                  </a:cubicBezTo>
                  <a:cubicBezTo>
                    <a:pt x="525" y="0"/>
                    <a:pt x="386" y="223"/>
                    <a:pt x="241" y="513"/>
                  </a:cubicBezTo>
                  <a:cubicBezTo>
                    <a:pt x="95" y="802"/>
                    <a:pt x="0" y="1048"/>
                    <a:pt x="27" y="1061"/>
                  </a:cubicBezTo>
                  <a:cubicBezTo>
                    <a:pt x="54" y="1075"/>
                    <a:pt x="193" y="851"/>
                    <a:pt x="338" y="562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34">
              <a:extLst>
                <a:ext uri="{FF2B5EF4-FFF2-40B4-BE49-F238E27FC236}">
                  <a16:creationId xmlns:a16="http://schemas.microsoft.com/office/drawing/2014/main" id="{5518852C-3F9A-48DD-84FD-76B2CA4A1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3801"/>
              <a:ext cx="95" cy="185"/>
            </a:xfrm>
            <a:custGeom>
              <a:avLst/>
              <a:gdLst>
                <a:gd name="T0" fmla="*/ 311 w 552"/>
                <a:gd name="T1" fmla="*/ 549 h 1062"/>
                <a:gd name="T2" fmla="*/ 311 w 552"/>
                <a:gd name="T3" fmla="*/ 549 h 1062"/>
                <a:gd name="T4" fmla="*/ 0 w 552"/>
                <a:gd name="T5" fmla="*/ 1048 h 1062"/>
                <a:gd name="T6" fmla="*/ 525 w 552"/>
                <a:gd name="T7" fmla="*/ 0 h 1062"/>
                <a:gd name="T8" fmla="*/ 311 w 552"/>
                <a:gd name="T9" fmla="*/ 5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1062">
                  <a:moveTo>
                    <a:pt x="311" y="549"/>
                  </a:moveTo>
                  <a:lnTo>
                    <a:pt x="311" y="549"/>
                  </a:lnTo>
                  <a:cubicBezTo>
                    <a:pt x="166" y="838"/>
                    <a:pt x="27" y="1062"/>
                    <a:pt x="0" y="1048"/>
                  </a:cubicBezTo>
                  <a:lnTo>
                    <a:pt x="525" y="0"/>
                  </a:lnTo>
                  <a:cubicBezTo>
                    <a:pt x="552" y="14"/>
                    <a:pt x="456" y="259"/>
                    <a:pt x="311" y="549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35">
              <a:extLst>
                <a:ext uri="{FF2B5EF4-FFF2-40B4-BE49-F238E27FC236}">
                  <a16:creationId xmlns:a16="http://schemas.microsoft.com/office/drawing/2014/main" id="{A9D313F3-2C60-4BFA-8512-7F7EBA736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3"/>
              <a:ext cx="153" cy="151"/>
            </a:xfrm>
            <a:custGeom>
              <a:avLst/>
              <a:gdLst>
                <a:gd name="T0" fmla="*/ 401 w 878"/>
                <a:gd name="T1" fmla="*/ 471 h 865"/>
                <a:gd name="T2" fmla="*/ 401 w 878"/>
                <a:gd name="T3" fmla="*/ 471 h 865"/>
                <a:gd name="T4" fmla="*/ 857 w 878"/>
                <a:gd name="T5" fmla="*/ 844 h 865"/>
                <a:gd name="T6" fmla="*/ 477 w 878"/>
                <a:gd name="T7" fmla="*/ 394 h 865"/>
                <a:gd name="T8" fmla="*/ 21 w 878"/>
                <a:gd name="T9" fmla="*/ 21 h 865"/>
                <a:gd name="T10" fmla="*/ 401 w 878"/>
                <a:gd name="T11" fmla="*/ 471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8" h="865">
                  <a:moveTo>
                    <a:pt x="401" y="471"/>
                  </a:moveTo>
                  <a:lnTo>
                    <a:pt x="401" y="471"/>
                  </a:lnTo>
                  <a:cubicBezTo>
                    <a:pt x="631" y="699"/>
                    <a:pt x="835" y="865"/>
                    <a:pt x="857" y="844"/>
                  </a:cubicBezTo>
                  <a:cubicBezTo>
                    <a:pt x="878" y="822"/>
                    <a:pt x="708" y="621"/>
                    <a:pt x="477" y="394"/>
                  </a:cubicBezTo>
                  <a:cubicBezTo>
                    <a:pt x="247" y="166"/>
                    <a:pt x="42" y="0"/>
                    <a:pt x="21" y="21"/>
                  </a:cubicBezTo>
                  <a:cubicBezTo>
                    <a:pt x="0" y="43"/>
                    <a:pt x="170" y="244"/>
                    <a:pt x="401" y="471"/>
                  </a:cubicBezTo>
                  <a:close/>
                </a:path>
              </a:pathLst>
            </a:custGeom>
            <a:solidFill>
              <a:srgbClr val="49849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36">
              <a:extLst>
                <a:ext uri="{FF2B5EF4-FFF2-40B4-BE49-F238E27FC236}">
                  <a16:creationId xmlns:a16="http://schemas.microsoft.com/office/drawing/2014/main" id="{C57088EA-37DC-4168-B395-BF5623028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" y="3657"/>
              <a:ext cx="149" cy="147"/>
            </a:xfrm>
            <a:custGeom>
              <a:avLst/>
              <a:gdLst>
                <a:gd name="T0" fmla="*/ 401 w 857"/>
                <a:gd name="T1" fmla="*/ 450 h 844"/>
                <a:gd name="T2" fmla="*/ 401 w 857"/>
                <a:gd name="T3" fmla="*/ 450 h 844"/>
                <a:gd name="T4" fmla="*/ 21 w 857"/>
                <a:gd name="T5" fmla="*/ 0 h 844"/>
                <a:gd name="T6" fmla="*/ 857 w 857"/>
                <a:gd name="T7" fmla="*/ 823 h 844"/>
                <a:gd name="T8" fmla="*/ 401 w 857"/>
                <a:gd name="T9" fmla="*/ 45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7" h="844">
                  <a:moveTo>
                    <a:pt x="401" y="450"/>
                  </a:moveTo>
                  <a:lnTo>
                    <a:pt x="401" y="450"/>
                  </a:lnTo>
                  <a:cubicBezTo>
                    <a:pt x="170" y="223"/>
                    <a:pt x="0" y="22"/>
                    <a:pt x="21" y="0"/>
                  </a:cubicBezTo>
                  <a:lnTo>
                    <a:pt x="857" y="823"/>
                  </a:lnTo>
                  <a:cubicBezTo>
                    <a:pt x="835" y="844"/>
                    <a:pt x="631" y="678"/>
                    <a:pt x="401" y="450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37">
              <a:extLst>
                <a:ext uri="{FF2B5EF4-FFF2-40B4-BE49-F238E27FC236}">
                  <a16:creationId xmlns:a16="http://schemas.microsoft.com/office/drawing/2014/main" id="{8D7A793D-1C5E-4AB7-910D-F0B2876C7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" y="3785"/>
              <a:ext cx="36" cy="36"/>
            </a:xfrm>
            <a:custGeom>
              <a:avLst/>
              <a:gdLst>
                <a:gd name="T0" fmla="*/ 0 w 207"/>
                <a:gd name="T1" fmla="*/ 103 h 207"/>
                <a:gd name="T2" fmla="*/ 0 w 207"/>
                <a:gd name="T3" fmla="*/ 103 h 207"/>
                <a:gd name="T4" fmla="*/ 103 w 207"/>
                <a:gd name="T5" fmla="*/ 207 h 207"/>
                <a:gd name="T6" fmla="*/ 207 w 207"/>
                <a:gd name="T7" fmla="*/ 103 h 207"/>
                <a:gd name="T8" fmla="*/ 103 w 207"/>
                <a:gd name="T9" fmla="*/ 0 h 207"/>
                <a:gd name="T10" fmla="*/ 0 w 207"/>
                <a:gd name="T11" fmla="*/ 10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07">
                  <a:moveTo>
                    <a:pt x="0" y="103"/>
                  </a:moveTo>
                  <a:lnTo>
                    <a:pt x="0" y="103"/>
                  </a:lnTo>
                  <a:cubicBezTo>
                    <a:pt x="0" y="161"/>
                    <a:pt x="46" y="207"/>
                    <a:pt x="103" y="207"/>
                  </a:cubicBezTo>
                  <a:cubicBezTo>
                    <a:pt x="160" y="207"/>
                    <a:pt x="207" y="161"/>
                    <a:pt x="207" y="103"/>
                  </a:cubicBezTo>
                  <a:cubicBezTo>
                    <a:pt x="207" y="46"/>
                    <a:pt x="160" y="0"/>
                    <a:pt x="103" y="0"/>
                  </a:cubicBezTo>
                  <a:cubicBezTo>
                    <a:pt x="46" y="0"/>
                    <a:pt x="0" y="46"/>
                    <a:pt x="0" y="103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38">
              <a:extLst>
                <a:ext uri="{FF2B5EF4-FFF2-40B4-BE49-F238E27FC236}">
                  <a16:creationId xmlns:a16="http://schemas.microsoft.com/office/drawing/2014/main" id="{0F03FAD0-A962-4759-8470-40A34948A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7" y="3793"/>
              <a:ext cx="20" cy="20"/>
            </a:xfrm>
            <a:custGeom>
              <a:avLst/>
              <a:gdLst>
                <a:gd name="T0" fmla="*/ 0 w 116"/>
                <a:gd name="T1" fmla="*/ 57 h 115"/>
                <a:gd name="T2" fmla="*/ 0 w 116"/>
                <a:gd name="T3" fmla="*/ 57 h 115"/>
                <a:gd name="T4" fmla="*/ 58 w 116"/>
                <a:gd name="T5" fmla="*/ 115 h 115"/>
                <a:gd name="T6" fmla="*/ 116 w 116"/>
                <a:gd name="T7" fmla="*/ 57 h 115"/>
                <a:gd name="T8" fmla="*/ 58 w 116"/>
                <a:gd name="T9" fmla="*/ 0 h 115"/>
                <a:gd name="T10" fmla="*/ 0 w 116"/>
                <a:gd name="T11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115">
                  <a:moveTo>
                    <a:pt x="0" y="57"/>
                  </a:moveTo>
                  <a:lnTo>
                    <a:pt x="0" y="57"/>
                  </a:lnTo>
                  <a:cubicBezTo>
                    <a:pt x="0" y="89"/>
                    <a:pt x="26" y="115"/>
                    <a:pt x="58" y="115"/>
                  </a:cubicBezTo>
                  <a:cubicBezTo>
                    <a:pt x="90" y="115"/>
                    <a:pt x="116" y="89"/>
                    <a:pt x="116" y="57"/>
                  </a:cubicBezTo>
                  <a:cubicBezTo>
                    <a:pt x="116" y="26"/>
                    <a:pt x="90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lose/>
                </a:path>
              </a:pathLst>
            </a:custGeom>
            <a:solidFill>
              <a:srgbClr val="396D7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057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9EB8B13-E5D2-4345-B5FE-B370A115E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n 3" descr="Logo-Agencia.png">
            <a:extLst>
              <a:ext uri="{FF2B5EF4-FFF2-40B4-BE49-F238E27FC236}">
                <a16:creationId xmlns:a16="http://schemas.microsoft.com/office/drawing/2014/main" id="{EE5FE535-661C-456E-B50A-BC73A7B3A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905"/>
            <a:ext cx="3747821" cy="189523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4FF9146-26A2-4905-BF0B-1AD4C93863C3}"/>
              </a:ext>
            </a:extLst>
          </p:cNvPr>
          <p:cNvSpPr txBox="1"/>
          <p:nvPr/>
        </p:nvSpPr>
        <p:spPr>
          <a:xfrm>
            <a:off x="194528" y="5931414"/>
            <a:ext cx="5592613" cy="695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585">
              <a:lnSpc>
                <a:spcPct val="80000"/>
              </a:lnSpc>
            </a:pPr>
            <a:r>
              <a:rPr lang="es-CL" sz="1867" i="1" dirty="0">
                <a:solidFill>
                  <a:prstClr val="white"/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Rodrigo Barrera R.</a:t>
            </a:r>
          </a:p>
          <a:p>
            <a:pPr defTabSz="609585">
              <a:lnSpc>
                <a:spcPct val="80000"/>
              </a:lnSpc>
            </a:pPr>
            <a:r>
              <a:rPr lang="es-CL" sz="1867" i="1" dirty="0">
                <a:solidFill>
                  <a:prstClr val="white"/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Coordinador Comuna Energética</a:t>
            </a:r>
          </a:p>
          <a:p>
            <a:pPr defTabSz="609585">
              <a:lnSpc>
                <a:spcPct val="80000"/>
              </a:lnSpc>
            </a:pPr>
            <a:r>
              <a:rPr lang="es-CL" sz="1867" i="1" dirty="0">
                <a:solidFill>
                  <a:prstClr val="white"/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rbarrera@agenciase.org</a:t>
            </a:r>
          </a:p>
        </p:txBody>
      </p:sp>
    </p:spTree>
    <p:extLst>
      <p:ext uri="{BB962C8B-B14F-4D97-AF65-F5344CB8AC3E}">
        <p14:creationId xmlns:p14="http://schemas.microsoft.com/office/powerpoint/2010/main" val="2990477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DE9196D1-D4DA-4A53-B38A-F132FC4EB627}"/>
              </a:ext>
            </a:extLst>
          </p:cNvPr>
          <p:cNvSpPr/>
          <p:nvPr/>
        </p:nvSpPr>
        <p:spPr>
          <a:xfrm>
            <a:off x="930664" y="88972"/>
            <a:ext cx="1206161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RENCA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BB8CE9B-B647-4C8C-9049-12D850C0C93A}"/>
              </a:ext>
            </a:extLst>
          </p:cNvPr>
          <p:cNvSpPr/>
          <p:nvPr/>
        </p:nvSpPr>
        <p:spPr>
          <a:xfrm>
            <a:off x="119336" y="432245"/>
            <a:ext cx="6850732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“Villa La Montaña en acción por el cambio climático”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1E3FE3E-D800-4709-A61F-50F039329709}"/>
              </a:ext>
            </a:extLst>
          </p:cNvPr>
          <p:cNvSpPr/>
          <p:nvPr/>
        </p:nvSpPr>
        <p:spPr>
          <a:xfrm>
            <a:off x="119336" y="94471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35779B-0891-4C56-9AC9-F0E58E42F0F2}"/>
              </a:ext>
            </a:extLst>
          </p:cNvPr>
          <p:cNvSpPr/>
          <p:nvPr/>
        </p:nvSpPr>
        <p:spPr>
          <a:xfrm>
            <a:off x="136994" y="961303"/>
            <a:ext cx="5379050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iniciativa busca disminuir la vulnerabilidad energética de las familias de la Junta de vecinos Villa La Montaña de Renca.</a:t>
            </a: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6668728" y="-40030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Rectángulo 38">
            <a:extLst>
              <a:ext uri="{FF2B5EF4-FFF2-40B4-BE49-F238E27FC236}">
                <a16:creationId xmlns:a16="http://schemas.microsoft.com/office/drawing/2014/main" id="{2A53401A-CE08-4BBC-9D03-96EE5C50D605}"/>
              </a:ext>
            </a:extLst>
          </p:cNvPr>
          <p:cNvSpPr/>
          <p:nvPr/>
        </p:nvSpPr>
        <p:spPr>
          <a:xfrm>
            <a:off x="1410213" y="2584895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20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familias y </a:t>
            </a: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150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personas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3B8B1-4A9F-4788-900F-DE3E50DAA2F5}"/>
              </a:ext>
            </a:extLst>
          </p:cNvPr>
          <p:cNvSpPr/>
          <p:nvPr/>
        </p:nvSpPr>
        <p:spPr>
          <a:xfrm>
            <a:off x="1420395" y="5683190"/>
            <a:ext cx="298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$7.658.527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5B013A5-4C80-4B7C-9285-A2E70ED9DF30}"/>
              </a:ext>
            </a:extLst>
          </p:cNvPr>
          <p:cNvSpPr/>
          <p:nvPr/>
        </p:nvSpPr>
        <p:spPr>
          <a:xfrm>
            <a:off x="1454207" y="542139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3066388-B1E5-456E-A80A-75D585A9206E}"/>
              </a:ext>
            </a:extLst>
          </p:cNvPr>
          <p:cNvSpPr/>
          <p:nvPr/>
        </p:nvSpPr>
        <p:spPr>
          <a:xfrm>
            <a:off x="3713600" y="5728242"/>
            <a:ext cx="298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$5.000.000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16BBC84-FF7D-4EB9-A701-B1971D3187CB}"/>
              </a:ext>
            </a:extLst>
          </p:cNvPr>
          <p:cNvSpPr/>
          <p:nvPr/>
        </p:nvSpPr>
        <p:spPr>
          <a:xfrm>
            <a:off x="3711640" y="5495278"/>
            <a:ext cx="230724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Cofinanciamiento AgenciaSE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02352076-4156-40D8-80C2-4590A58CCBDF}"/>
              </a:ext>
            </a:extLst>
          </p:cNvPr>
          <p:cNvSpPr/>
          <p:nvPr/>
        </p:nvSpPr>
        <p:spPr>
          <a:xfrm>
            <a:off x="1420395" y="2287405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Mejora condiciones habitabilidad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0FB3DCA-150B-431B-ACE1-6896DDD63601}"/>
              </a:ext>
            </a:extLst>
          </p:cNvPr>
          <p:cNvSpPr/>
          <p:nvPr/>
        </p:nvSpPr>
        <p:spPr>
          <a:xfrm>
            <a:off x="1421092" y="3341662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$44.000 a 189.000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año/hogar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774FDCF-A423-4BD6-B54F-F99A12E31B3F}"/>
              </a:ext>
            </a:extLst>
          </p:cNvPr>
          <p:cNvSpPr/>
          <p:nvPr/>
        </p:nvSpPr>
        <p:spPr>
          <a:xfrm>
            <a:off x="1406165" y="3038866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Ahorros en gasto energético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D8B837-2D5F-4323-ADF0-F33F8282FB84}"/>
              </a:ext>
            </a:extLst>
          </p:cNvPr>
          <p:cNvSpPr/>
          <p:nvPr/>
        </p:nvSpPr>
        <p:spPr>
          <a:xfrm>
            <a:off x="1426296" y="4047878"/>
            <a:ext cx="3592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23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Ton CO2/año reducción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52953BC-9DC0-4B5C-924A-0250C788A8DC}"/>
              </a:ext>
            </a:extLst>
          </p:cNvPr>
          <p:cNvSpPr/>
          <p:nvPr/>
        </p:nvSpPr>
        <p:spPr>
          <a:xfrm>
            <a:off x="1454207" y="4808068"/>
            <a:ext cx="35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Educación y fomento de la gestión de energía en el hogar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8D74B47D-04FC-464A-BB48-673CC96276B1}"/>
              </a:ext>
            </a:extLst>
          </p:cNvPr>
          <p:cNvSpPr/>
          <p:nvPr/>
        </p:nvSpPr>
        <p:spPr>
          <a:xfrm>
            <a:off x="1454207" y="4519770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Cualitativos</a:t>
            </a: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0791C447-0F5F-4D14-A15C-4EFD526F1F1A}"/>
              </a:ext>
            </a:extLst>
          </p:cNvPr>
          <p:cNvSpPr/>
          <p:nvPr/>
        </p:nvSpPr>
        <p:spPr>
          <a:xfrm>
            <a:off x="1488415" y="1778511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Impactos y beneficios esperados</a:t>
            </a:r>
          </a:p>
        </p:txBody>
      </p:sp>
      <p:pic>
        <p:nvPicPr>
          <p:cNvPr id="62" name="Gráfico 61" descr="Hucha contorno">
            <a:extLst>
              <a:ext uri="{FF2B5EF4-FFF2-40B4-BE49-F238E27FC236}">
                <a16:creationId xmlns:a16="http://schemas.microsoft.com/office/drawing/2014/main" id="{89531852-3931-4C2C-A7EC-4F0AA1B3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652" y="3096139"/>
            <a:ext cx="552722" cy="552722"/>
          </a:xfrm>
          <a:prstGeom prst="rect">
            <a:avLst/>
          </a:prstGeom>
        </p:spPr>
      </p:pic>
      <p:pic>
        <p:nvPicPr>
          <p:cNvPr id="64" name="Gráfico 63" descr="Escena suburbana contorno">
            <a:extLst>
              <a:ext uri="{FF2B5EF4-FFF2-40B4-BE49-F238E27FC236}">
                <a16:creationId xmlns:a16="http://schemas.microsoft.com/office/drawing/2014/main" id="{5841F7DE-4FE4-4DC5-BFB0-38670D783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652" y="2400826"/>
            <a:ext cx="552723" cy="552723"/>
          </a:xfrm>
          <a:prstGeom prst="rect">
            <a:avLst/>
          </a:prstGeom>
        </p:spPr>
      </p:pic>
      <p:pic>
        <p:nvPicPr>
          <p:cNvPr id="70" name="Gráfico 69" descr="Árbol de hojas podridas contorno">
            <a:extLst>
              <a:ext uri="{FF2B5EF4-FFF2-40B4-BE49-F238E27FC236}">
                <a16:creationId xmlns:a16="http://schemas.microsoft.com/office/drawing/2014/main" id="{38C60DA8-721A-47E6-AF73-2A598A4CF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2408" y="4630757"/>
            <a:ext cx="550034" cy="550034"/>
          </a:xfrm>
          <a:prstGeom prst="rect">
            <a:avLst/>
          </a:prstGeom>
        </p:spPr>
      </p:pic>
      <p:pic>
        <p:nvPicPr>
          <p:cNvPr id="76" name="Gráfico 75" descr="Monedas">
            <a:extLst>
              <a:ext uri="{FF2B5EF4-FFF2-40B4-BE49-F238E27FC236}">
                <a16:creationId xmlns:a16="http://schemas.microsoft.com/office/drawing/2014/main" id="{5BC6FC9D-9AA8-4079-8486-26569246DF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65391" y="5573390"/>
            <a:ext cx="527560" cy="527560"/>
          </a:xfrm>
          <a:prstGeom prst="rect">
            <a:avLst/>
          </a:prstGeom>
        </p:spPr>
      </p:pic>
      <p:pic>
        <p:nvPicPr>
          <p:cNvPr id="48" name="Imagen 47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523BA025-A9B5-4A75-B330-9E92AE5E0C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29" y="613029"/>
            <a:ext cx="4157257" cy="3117943"/>
          </a:xfrm>
          <a:prstGeom prst="rect">
            <a:avLst/>
          </a:prstGeom>
        </p:spPr>
      </p:pic>
      <p:pic>
        <p:nvPicPr>
          <p:cNvPr id="49" name="Imagen 48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A9107863-C86F-4527-88AB-392158F7BB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14" y="3777701"/>
            <a:ext cx="4157258" cy="302151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2DDDFC9-6620-4B68-AB58-DAED9CA983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8943" y="78590"/>
            <a:ext cx="2228677" cy="509786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45AFF182-13AD-4E99-ABCE-A1C4D98DB4EE}"/>
              </a:ext>
            </a:extLst>
          </p:cNvPr>
          <p:cNvSpPr/>
          <p:nvPr/>
        </p:nvSpPr>
        <p:spPr>
          <a:xfrm>
            <a:off x="1410795" y="3789301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33" name="Gráfico 32" descr="Central de energía contorno">
            <a:extLst>
              <a:ext uri="{FF2B5EF4-FFF2-40B4-BE49-F238E27FC236}">
                <a16:creationId xmlns:a16="http://schemas.microsoft.com/office/drawing/2014/main" id="{381C57E3-1A81-4D49-BDE8-44140BD486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2408" y="3856851"/>
            <a:ext cx="552723" cy="5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4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DE9196D1-D4DA-4A53-B38A-F132FC4EB627}"/>
              </a:ext>
            </a:extLst>
          </p:cNvPr>
          <p:cNvSpPr/>
          <p:nvPr/>
        </p:nvSpPr>
        <p:spPr>
          <a:xfrm>
            <a:off x="978393" y="193118"/>
            <a:ext cx="5602049" cy="3432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Providencia y Vitacura </a:t>
            </a:r>
            <a:r>
              <a:rPr kumimoji="0" lang="es-CL" sz="2400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</a:t>
            </a:r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Roda Energía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7BB8CE9B-B647-4C8C-9049-12D850C0C93A}"/>
              </a:ext>
            </a:extLst>
          </p:cNvPr>
          <p:cNvSpPr/>
          <p:nvPr/>
        </p:nvSpPr>
        <p:spPr>
          <a:xfrm>
            <a:off x="119336" y="611941"/>
            <a:ext cx="659410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“Petorca Sustentable”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41E3FE3E-D800-4709-A61F-50F039329709}"/>
              </a:ext>
            </a:extLst>
          </p:cNvPr>
          <p:cNvSpPr/>
          <p:nvPr/>
        </p:nvSpPr>
        <p:spPr>
          <a:xfrm>
            <a:off x="153262" y="193118"/>
            <a:ext cx="95388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99BC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Comuna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35779B-0891-4C56-9AC9-F0E58E42F0F2}"/>
              </a:ext>
            </a:extLst>
          </p:cNvPr>
          <p:cNvSpPr/>
          <p:nvPr/>
        </p:nvSpPr>
        <p:spPr>
          <a:xfrm>
            <a:off x="94102" y="1677646"/>
            <a:ext cx="6654391" cy="11538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 proyecto considera la implementación de una plataforma para que comunidades residenciales puedan realizar gestión energética, a través de la cual se levanten proyectos para la intervención de centrales térmicas centralizada de agua caliente sanitaria y/o calefacción, recambio de luminarias por tecnologías eficientes, proyectos de termorregulación climática. 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6941BFC-8229-4E70-AF28-F47D9F2A6E1A}"/>
              </a:ext>
            </a:extLst>
          </p:cNvPr>
          <p:cNvCxnSpPr>
            <a:cxnSpLocks/>
          </p:cNvCxnSpPr>
          <p:nvPr/>
        </p:nvCxnSpPr>
        <p:spPr>
          <a:xfrm>
            <a:off x="6775256" y="204"/>
            <a:ext cx="30141" cy="6858000"/>
          </a:xfrm>
          <a:prstGeom prst="line">
            <a:avLst/>
          </a:prstGeom>
          <a:ln w="12700" cap="flat" cmpd="sng" algn="ctr">
            <a:solidFill>
              <a:schemeClr val="accent6">
                <a:lumMod val="40000"/>
                <a:lumOff val="6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3B8B1-4A9F-4788-900F-DE3E50DAA2F5}"/>
              </a:ext>
            </a:extLst>
          </p:cNvPr>
          <p:cNvSpPr/>
          <p:nvPr/>
        </p:nvSpPr>
        <p:spPr>
          <a:xfrm>
            <a:off x="730849" y="4813759"/>
            <a:ext cx="298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$218 MM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5B013A5-4C80-4B7C-9285-A2E70ED9DF30}"/>
              </a:ext>
            </a:extLst>
          </p:cNvPr>
          <p:cNvSpPr/>
          <p:nvPr/>
        </p:nvSpPr>
        <p:spPr>
          <a:xfrm>
            <a:off x="764661" y="4625847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Costo total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73066388-B1E5-456E-A80A-75D585A9206E}"/>
              </a:ext>
            </a:extLst>
          </p:cNvPr>
          <p:cNvSpPr/>
          <p:nvPr/>
        </p:nvSpPr>
        <p:spPr>
          <a:xfrm>
            <a:off x="3024054" y="4858811"/>
            <a:ext cx="298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$150 MM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416BBC84-FF7D-4EB9-A701-B1971D3187CB}"/>
              </a:ext>
            </a:extLst>
          </p:cNvPr>
          <p:cNvSpPr/>
          <p:nvPr/>
        </p:nvSpPr>
        <p:spPr>
          <a:xfrm>
            <a:off x="3094426" y="4550034"/>
            <a:ext cx="2307249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Inversión Privada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0FB3DCA-150B-431B-ACE1-6896DDD63601}"/>
              </a:ext>
            </a:extLst>
          </p:cNvPr>
          <p:cNvSpPr/>
          <p:nvPr/>
        </p:nvSpPr>
        <p:spPr>
          <a:xfrm>
            <a:off x="629767" y="5639322"/>
            <a:ext cx="3602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$65 MM al año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6774FDCF-A423-4BD6-B54F-F99A12E31B3F}"/>
              </a:ext>
            </a:extLst>
          </p:cNvPr>
          <p:cNvSpPr/>
          <p:nvPr/>
        </p:nvSpPr>
        <p:spPr>
          <a:xfrm>
            <a:off x="668087" y="542425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Ahorros en gasto energético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BD8B837-2D5F-4323-ADF0-F33F8282FB84}"/>
              </a:ext>
            </a:extLst>
          </p:cNvPr>
          <p:cNvSpPr/>
          <p:nvPr/>
        </p:nvSpPr>
        <p:spPr>
          <a:xfrm>
            <a:off x="697452" y="6400176"/>
            <a:ext cx="359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2EA7D2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700 Ton CO2/año reducción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2EA7D2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0791C447-0F5F-4D14-A15C-4EFD526F1F1A}"/>
              </a:ext>
            </a:extLst>
          </p:cNvPr>
          <p:cNvSpPr/>
          <p:nvPr/>
        </p:nvSpPr>
        <p:spPr>
          <a:xfrm>
            <a:off x="156191" y="1239693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Descripción del  Proyecto</a:t>
            </a:r>
          </a:p>
        </p:txBody>
      </p:sp>
      <p:pic>
        <p:nvPicPr>
          <p:cNvPr id="62" name="Gráfico 61" descr="Hucha contorno">
            <a:extLst>
              <a:ext uri="{FF2B5EF4-FFF2-40B4-BE49-F238E27FC236}">
                <a16:creationId xmlns:a16="http://schemas.microsoft.com/office/drawing/2014/main" id="{89531852-3931-4C2C-A7EC-4F0AA1B3C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9" y="5437329"/>
            <a:ext cx="552722" cy="552722"/>
          </a:xfrm>
          <a:prstGeom prst="rect">
            <a:avLst/>
          </a:prstGeom>
        </p:spPr>
      </p:pic>
      <p:pic>
        <p:nvPicPr>
          <p:cNvPr id="76" name="Gráfico 75" descr="Monedas">
            <a:extLst>
              <a:ext uri="{FF2B5EF4-FFF2-40B4-BE49-F238E27FC236}">
                <a16:creationId xmlns:a16="http://schemas.microsoft.com/office/drawing/2014/main" id="{5BC6FC9D-9AA8-4079-8486-26569246D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845" y="4703959"/>
            <a:ext cx="527560" cy="52756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45AFF182-13AD-4E99-ABCE-A1C4D98DB4EE}"/>
              </a:ext>
            </a:extLst>
          </p:cNvPr>
          <p:cNvSpPr/>
          <p:nvPr/>
        </p:nvSpPr>
        <p:spPr>
          <a:xfrm>
            <a:off x="668087" y="6066542"/>
            <a:ext cx="3564666" cy="3336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53535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GEI evitadas</a:t>
            </a:r>
          </a:p>
        </p:txBody>
      </p:sp>
      <p:pic>
        <p:nvPicPr>
          <p:cNvPr id="33" name="Gráfico 32" descr="Central de energía contorno">
            <a:extLst>
              <a:ext uri="{FF2B5EF4-FFF2-40B4-BE49-F238E27FC236}">
                <a16:creationId xmlns:a16="http://schemas.microsoft.com/office/drawing/2014/main" id="{381C57E3-1A81-4D49-BDE8-44140BD48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59" y="6195861"/>
            <a:ext cx="552723" cy="552723"/>
          </a:xfrm>
          <a:prstGeom prst="rect">
            <a:avLst/>
          </a:prstGeom>
        </p:spPr>
      </p:pic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2CCA2CDB-C347-472D-BDDF-95CA25AB3B46}"/>
              </a:ext>
            </a:extLst>
          </p:cNvPr>
          <p:cNvSpPr/>
          <p:nvPr/>
        </p:nvSpPr>
        <p:spPr>
          <a:xfrm>
            <a:off x="119336" y="2994440"/>
            <a:ext cx="2642121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de Negocio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1AFB6FB-86EE-409C-9DB6-277329726A66}"/>
              </a:ext>
            </a:extLst>
          </p:cNvPr>
          <p:cNvSpPr/>
          <p:nvPr/>
        </p:nvSpPr>
        <p:spPr>
          <a:xfrm>
            <a:off x="88820" y="3353177"/>
            <a:ext cx="6656295" cy="6499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1644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 proyecto será financiado mediante contratos ESCO con cada una de las comunidades de edificios residenciales</a:t>
            </a:r>
            <a:endParaRPr kumimoji="0" lang="es-CL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8F29D14F-DC53-404D-BB16-71B35B374D0B}"/>
              </a:ext>
            </a:extLst>
          </p:cNvPr>
          <p:cNvSpPr/>
          <p:nvPr/>
        </p:nvSpPr>
        <p:spPr>
          <a:xfrm>
            <a:off x="119336" y="4101884"/>
            <a:ext cx="5570966" cy="372600"/>
          </a:xfrm>
          <a:prstGeom prst="roundRect">
            <a:avLst>
              <a:gd name="adj" fmla="val 25762"/>
            </a:avLst>
          </a:prstGeom>
          <a:solidFill>
            <a:srgbClr val="97B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Cifras del P</a:t>
            </a:r>
            <a:r>
              <a:rPr kumimoji="0" lang="es-CL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royecto</a:t>
            </a:r>
            <a:endParaRPr kumimoji="0" lang="es-CL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6C00AF-56CE-44DE-817E-C2C18CCB5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8751" y="4053881"/>
            <a:ext cx="3813338" cy="2468189"/>
          </a:xfrm>
          <a:prstGeom prst="rect">
            <a:avLst/>
          </a:prstGeom>
        </p:spPr>
      </p:pic>
      <p:pic>
        <p:nvPicPr>
          <p:cNvPr id="9" name="Imagen 8" descr="La fachada de un edificio&#10;&#10;Descripción generada automáticamente">
            <a:extLst>
              <a:ext uri="{FF2B5EF4-FFF2-40B4-BE49-F238E27FC236}">
                <a16:creationId xmlns:a16="http://schemas.microsoft.com/office/drawing/2014/main" id="{D90CBE65-D02F-42B3-95F2-9400863D2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8751" y="439790"/>
            <a:ext cx="3761958" cy="34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00EAE94A-9932-40FF-B0FC-027FE240E8CC}"/>
              </a:ext>
            </a:extLst>
          </p:cNvPr>
          <p:cNvSpPr txBox="1"/>
          <p:nvPr/>
        </p:nvSpPr>
        <p:spPr>
          <a:xfrm>
            <a:off x="3928086" y="4080686"/>
            <a:ext cx="1991729" cy="1851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609585">
              <a:lnSpc>
                <a:spcPct val="80000"/>
              </a:lnSpc>
            </a:pPr>
            <a:r>
              <a:rPr lang="es-CL" sz="1467" b="1" spc="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Industria y Minería</a:t>
            </a:r>
          </a:p>
        </p:txBody>
      </p:sp>
      <p:sp>
        <p:nvSpPr>
          <p:cNvPr id="13" name="TextBox 35">
            <a:extLst>
              <a:ext uri="{FF2B5EF4-FFF2-40B4-BE49-F238E27FC236}">
                <a16:creationId xmlns:a16="http://schemas.microsoft.com/office/drawing/2014/main" id="{C0DFFBFE-037E-4B75-8D37-8CB16C60DE88}"/>
              </a:ext>
            </a:extLst>
          </p:cNvPr>
          <p:cNvSpPr txBox="1"/>
          <p:nvPr/>
        </p:nvSpPr>
        <p:spPr>
          <a:xfrm>
            <a:off x="6467913" y="4042103"/>
            <a:ext cx="1839911" cy="3658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609585">
              <a:lnSpc>
                <a:spcPct val="80000"/>
              </a:lnSpc>
            </a:pPr>
            <a:r>
              <a:rPr lang="es-CL" sz="1467" b="1" spc="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Educación y Capacitación</a:t>
            </a:r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519792E0-8A3A-4078-AE3C-46A90558DAA0}"/>
              </a:ext>
            </a:extLst>
          </p:cNvPr>
          <p:cNvSpPr txBox="1"/>
          <p:nvPr/>
        </p:nvSpPr>
        <p:spPr>
          <a:xfrm>
            <a:off x="8939629" y="4053665"/>
            <a:ext cx="1754372" cy="3658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609585">
              <a:lnSpc>
                <a:spcPct val="80000"/>
              </a:lnSpc>
            </a:pPr>
            <a:r>
              <a:rPr lang="es-CL" sz="1467" b="1" spc="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Medición y Verificación</a:t>
            </a: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65BA29D4-0CE0-4D75-A65D-E008C9C187C1}"/>
              </a:ext>
            </a:extLst>
          </p:cNvPr>
          <p:cNvSpPr txBox="1"/>
          <p:nvPr/>
        </p:nvSpPr>
        <p:spPr>
          <a:xfrm>
            <a:off x="7803497" y="5763748"/>
            <a:ext cx="1754372" cy="3658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609585">
              <a:lnSpc>
                <a:spcPct val="80000"/>
              </a:lnSpc>
            </a:pPr>
            <a:r>
              <a:rPr lang="es-CL" sz="1467" b="1" spc="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Comuna Energética</a:t>
            </a:r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36394832-7690-4B53-91B6-0ACC81936EA9}"/>
              </a:ext>
            </a:extLst>
          </p:cNvPr>
          <p:cNvSpPr txBox="1"/>
          <p:nvPr/>
        </p:nvSpPr>
        <p:spPr>
          <a:xfrm>
            <a:off x="5299423" y="5733089"/>
            <a:ext cx="1754372" cy="3658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609585">
              <a:lnSpc>
                <a:spcPct val="80000"/>
              </a:lnSpc>
            </a:pPr>
            <a:r>
              <a:rPr lang="es-CL" sz="1467" b="1" spc="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Transporte Sostenible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2DD1B1F6-7981-449C-A7F8-AEEE3B00EC3A}"/>
              </a:ext>
            </a:extLst>
          </p:cNvPr>
          <p:cNvSpPr txBox="1"/>
          <p:nvPr/>
        </p:nvSpPr>
        <p:spPr>
          <a:xfrm>
            <a:off x="1656846" y="4132640"/>
            <a:ext cx="1754372" cy="1851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609585">
              <a:lnSpc>
                <a:spcPct val="80000"/>
              </a:lnSpc>
            </a:pPr>
            <a:r>
              <a:rPr lang="es-CL" sz="1467" b="1" spc="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Edificación</a:t>
            </a: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A693D6E3-7A47-49A3-87F9-CD22415E970E}"/>
              </a:ext>
            </a:extLst>
          </p:cNvPr>
          <p:cNvSpPr txBox="1"/>
          <p:nvPr/>
        </p:nvSpPr>
        <p:spPr>
          <a:xfrm>
            <a:off x="2808246" y="5698172"/>
            <a:ext cx="1754372" cy="3658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609585">
              <a:lnSpc>
                <a:spcPct val="80000"/>
              </a:lnSpc>
            </a:pPr>
            <a:r>
              <a:rPr lang="es-CL" sz="1467" b="1" spc="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Titillium" charset="0"/>
                <a:cs typeface="Arial" panose="020B0604020202020204" pitchFamily="34" charset="0"/>
              </a:rPr>
              <a:t>Calefacción limpia</a:t>
            </a:r>
          </a:p>
        </p:txBody>
      </p:sp>
      <p:pic>
        <p:nvPicPr>
          <p:cNvPr id="19" name="Gráfico 18" descr="Usuarios">
            <a:extLst>
              <a:ext uri="{FF2B5EF4-FFF2-40B4-BE49-F238E27FC236}">
                <a16:creationId xmlns:a16="http://schemas.microsoft.com/office/drawing/2014/main" id="{5EB9FFD0-2B93-48CD-BE7F-A0B6BBD64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3699" y="4543708"/>
            <a:ext cx="1219200" cy="1219200"/>
          </a:xfrm>
          <a:prstGeom prst="rect">
            <a:avLst/>
          </a:prstGeom>
        </p:spPr>
      </p:pic>
      <p:pic>
        <p:nvPicPr>
          <p:cNvPr id="20" name="Gráfico 19" descr="Ciudad">
            <a:extLst>
              <a:ext uri="{FF2B5EF4-FFF2-40B4-BE49-F238E27FC236}">
                <a16:creationId xmlns:a16="http://schemas.microsoft.com/office/drawing/2014/main" id="{4CF9D2DE-055E-4BB0-9F4B-8C8D757C5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26805" y="2872451"/>
            <a:ext cx="1219200" cy="1219200"/>
          </a:xfrm>
          <a:prstGeom prst="rect">
            <a:avLst/>
          </a:prstGeom>
        </p:spPr>
      </p:pic>
      <p:pic>
        <p:nvPicPr>
          <p:cNvPr id="21" name="Gráfico 20" descr="Fábrica">
            <a:extLst>
              <a:ext uri="{FF2B5EF4-FFF2-40B4-BE49-F238E27FC236}">
                <a16:creationId xmlns:a16="http://schemas.microsoft.com/office/drawing/2014/main" id="{A11C2ACA-E62B-4CDB-A326-DA35DD9AF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14821" y="2829889"/>
            <a:ext cx="1219200" cy="1219200"/>
          </a:xfrm>
          <a:prstGeom prst="rect">
            <a:avLst/>
          </a:prstGeom>
        </p:spPr>
      </p:pic>
      <p:pic>
        <p:nvPicPr>
          <p:cNvPr id="22" name="Gráfico 21" descr="Autobús">
            <a:extLst>
              <a:ext uri="{FF2B5EF4-FFF2-40B4-BE49-F238E27FC236}">
                <a16:creationId xmlns:a16="http://schemas.microsoft.com/office/drawing/2014/main" id="{EDF1538C-B36F-4E2E-A616-C29A1184BC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7008" y="4622623"/>
            <a:ext cx="1219200" cy="1219200"/>
          </a:xfrm>
          <a:prstGeom prst="rect">
            <a:avLst/>
          </a:prstGeom>
        </p:spPr>
      </p:pic>
      <p:pic>
        <p:nvPicPr>
          <p:cNvPr id="23" name="Gráfico 22" descr="Aula de clases">
            <a:extLst>
              <a:ext uri="{FF2B5EF4-FFF2-40B4-BE49-F238E27FC236}">
                <a16:creationId xmlns:a16="http://schemas.microsoft.com/office/drawing/2014/main" id="{5A400A9A-48FA-4D22-8FB4-47D9CE2568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24708" y="2834464"/>
            <a:ext cx="1219200" cy="1219200"/>
          </a:xfrm>
          <a:prstGeom prst="rect">
            <a:avLst/>
          </a:prstGeom>
        </p:spPr>
      </p:pic>
      <p:pic>
        <p:nvPicPr>
          <p:cNvPr id="24" name="Gráfico 23" descr="Gráfico de barras con tendencia bajista">
            <a:extLst>
              <a:ext uri="{FF2B5EF4-FFF2-40B4-BE49-F238E27FC236}">
                <a16:creationId xmlns:a16="http://schemas.microsoft.com/office/drawing/2014/main" id="{45EDD036-9160-4102-B0FE-40BF617F0E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07213" y="2834464"/>
            <a:ext cx="1219200" cy="1219200"/>
          </a:xfrm>
          <a:prstGeom prst="rect">
            <a:avLst/>
          </a:prstGeom>
        </p:spPr>
      </p:pic>
      <p:pic>
        <p:nvPicPr>
          <p:cNvPr id="25" name="Gráfico 24" descr="Temperatura alta">
            <a:extLst>
              <a:ext uri="{FF2B5EF4-FFF2-40B4-BE49-F238E27FC236}">
                <a16:creationId xmlns:a16="http://schemas.microsoft.com/office/drawing/2014/main" id="{613E4730-B0D6-4D51-BFBC-045F5E654A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60317" y="4457311"/>
            <a:ext cx="1219200" cy="1219200"/>
          </a:xfrm>
          <a:prstGeom prst="rect">
            <a:avLst/>
          </a:prstGeom>
        </p:spPr>
      </p:pic>
      <p:sp>
        <p:nvSpPr>
          <p:cNvPr id="27" name="1 Título">
            <a:extLst>
              <a:ext uri="{FF2B5EF4-FFF2-40B4-BE49-F238E27FC236}">
                <a16:creationId xmlns:a16="http://schemas.microsoft.com/office/drawing/2014/main" id="{56872494-6CB8-44BC-94F5-9F4DD0B8A3C4}"/>
              </a:ext>
            </a:extLst>
          </p:cNvPr>
          <p:cNvSpPr txBox="1">
            <a:spLocks/>
          </p:cNvSpPr>
          <p:nvPr/>
        </p:nvSpPr>
        <p:spPr bwMode="auto">
          <a:xfrm>
            <a:off x="304802" y="152400"/>
            <a:ext cx="1088601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6CB7"/>
                </a:solidFill>
                <a:latin typeface="+mj-lt"/>
                <a:ea typeface="ヒラギノ角ゴ Pro W3" charset="-128"/>
                <a:cs typeface="Verdana"/>
              </a:defRPr>
            </a:lvl1pPr>
            <a:lvl2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2pPr>
            <a:lvl3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3pPr>
            <a:lvl4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4pPr>
            <a:lvl5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  <a:cs typeface="Verdana" pitchFamily="34" charset="0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rgbClr val="006CB7"/>
                </a:solidFill>
                <a:latin typeface="Verdana" charset="0"/>
                <a:ea typeface="ヒラギノ角ゴ Pro W3" charset="-128"/>
              </a:defRPr>
            </a:lvl9pPr>
          </a:lstStyle>
          <a:p>
            <a:pPr defTabSz="457189"/>
            <a:r>
              <a:rPr lang="es-CL" sz="3200" dirty="0">
                <a:latin typeface="Calibri"/>
              </a:rPr>
              <a:t>Áreas estratégicas </a:t>
            </a:r>
          </a:p>
          <a:p>
            <a:pPr defTabSz="457189">
              <a:defRPr/>
            </a:pPr>
            <a:endParaRPr lang="es-CL" sz="3200" dirty="0">
              <a:latin typeface="Calibri"/>
            </a:endParaRPr>
          </a:p>
        </p:txBody>
      </p:sp>
      <p:sp>
        <p:nvSpPr>
          <p:cNvPr id="31" name="Rectangle 177">
            <a:extLst>
              <a:ext uri="{FF2B5EF4-FFF2-40B4-BE49-F238E27FC236}">
                <a16:creationId xmlns:a16="http://schemas.microsoft.com/office/drawing/2014/main" id="{5243BAA6-60A2-4456-AB11-BF82ED48F458}"/>
              </a:ext>
            </a:extLst>
          </p:cNvPr>
          <p:cNvSpPr/>
          <p:nvPr/>
        </p:nvSpPr>
        <p:spPr>
          <a:xfrm>
            <a:off x="2495374" y="1430568"/>
            <a:ext cx="2227372" cy="4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s-CL" sz="1600" b="1" dirty="0">
                <a:solidFill>
                  <a:prstClr val="white"/>
                </a:solidFill>
                <a:latin typeface="Calibri" panose="020F0502020204030204"/>
              </a:rPr>
              <a:t>Energías Renovables</a:t>
            </a:r>
          </a:p>
        </p:txBody>
      </p:sp>
      <p:sp>
        <p:nvSpPr>
          <p:cNvPr id="33" name="Rectangle 183">
            <a:extLst>
              <a:ext uri="{FF2B5EF4-FFF2-40B4-BE49-F238E27FC236}">
                <a16:creationId xmlns:a16="http://schemas.microsoft.com/office/drawing/2014/main" id="{658B6377-44FF-4927-AE6A-25AD2C145C55}"/>
              </a:ext>
            </a:extLst>
          </p:cNvPr>
          <p:cNvSpPr/>
          <p:nvPr/>
        </p:nvSpPr>
        <p:spPr>
          <a:xfrm>
            <a:off x="7122501" y="1435943"/>
            <a:ext cx="2227372" cy="4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s-CL" sz="1600" b="1" dirty="0">
                <a:solidFill>
                  <a:prstClr val="white"/>
                </a:solidFill>
                <a:latin typeface="Calibri" panose="020F0502020204030204"/>
              </a:rPr>
              <a:t>Transporte y electromovilidad</a:t>
            </a:r>
          </a:p>
        </p:txBody>
      </p:sp>
      <p:sp>
        <p:nvSpPr>
          <p:cNvPr id="34" name="Rectangle 177">
            <a:extLst>
              <a:ext uri="{FF2B5EF4-FFF2-40B4-BE49-F238E27FC236}">
                <a16:creationId xmlns:a16="http://schemas.microsoft.com/office/drawing/2014/main" id="{033EB1E8-F054-415A-8B0D-981400E371C2}"/>
              </a:ext>
            </a:extLst>
          </p:cNvPr>
          <p:cNvSpPr/>
          <p:nvPr/>
        </p:nvSpPr>
        <p:spPr>
          <a:xfrm>
            <a:off x="4808937" y="1435457"/>
            <a:ext cx="2227372" cy="4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s-CL" sz="1600" b="1" dirty="0">
                <a:solidFill>
                  <a:prstClr val="white"/>
                </a:solidFill>
                <a:latin typeface="Calibri" panose="020F0502020204030204"/>
              </a:rPr>
              <a:t>Eficiencia Energética</a:t>
            </a:r>
          </a:p>
        </p:txBody>
      </p:sp>
      <p:sp>
        <p:nvSpPr>
          <p:cNvPr id="36" name="Abrir llave 35">
            <a:extLst>
              <a:ext uri="{FF2B5EF4-FFF2-40B4-BE49-F238E27FC236}">
                <a16:creationId xmlns:a16="http://schemas.microsoft.com/office/drawing/2014/main" id="{DDFC1D53-D271-4814-8AB5-9FD7C7BBCA02}"/>
              </a:ext>
            </a:extLst>
          </p:cNvPr>
          <p:cNvSpPr/>
          <p:nvPr/>
        </p:nvSpPr>
        <p:spPr>
          <a:xfrm rot="16200000">
            <a:off x="5808965" y="-961841"/>
            <a:ext cx="218287" cy="7279521"/>
          </a:xfrm>
          <a:prstGeom prst="leftBrac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/>
            <a:endParaRPr lang="es-CL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ectangle 177">
            <a:extLst>
              <a:ext uri="{FF2B5EF4-FFF2-40B4-BE49-F238E27FC236}">
                <a16:creationId xmlns:a16="http://schemas.microsoft.com/office/drawing/2014/main" id="{B980E855-204E-445E-B930-25C81B3CBAD0}"/>
              </a:ext>
            </a:extLst>
          </p:cNvPr>
          <p:cNvSpPr/>
          <p:nvPr/>
        </p:nvSpPr>
        <p:spPr>
          <a:xfrm>
            <a:off x="2495373" y="2066339"/>
            <a:ext cx="6854499" cy="4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s-CL" sz="1467" b="1" dirty="0">
                <a:solidFill>
                  <a:prstClr val="white"/>
                </a:solidFill>
                <a:latin typeface="Calibri" panose="020F0502020204030204"/>
              </a:rPr>
              <a:t>Educación, Acción local y medición de impacto</a:t>
            </a:r>
          </a:p>
        </p:txBody>
      </p:sp>
    </p:spTree>
    <p:extLst>
      <p:ext uri="{BB962C8B-B14F-4D97-AF65-F5344CB8AC3E}">
        <p14:creationId xmlns:p14="http://schemas.microsoft.com/office/powerpoint/2010/main" val="169538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1218590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1218590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1218590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0"/>
            <a:ext cx="1218590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0"/>
            <a:ext cx="12188952" cy="6857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Agencia " id="{4C5DE086-912B-C940-B9A0-A968CAD8EABC}" vid="{17E2DA2A-4330-BD49-94F6-EE376386FDF3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2534</Words>
  <Application>Microsoft Office PowerPoint</Application>
  <PresentationFormat>Panorámica</PresentationFormat>
  <Paragraphs>456</Paragraphs>
  <Slides>38</Slides>
  <Notes>24</Notes>
  <HiddenSlides>2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38</vt:i4>
      </vt:variant>
    </vt:vector>
  </HeadingPairs>
  <TitlesOfParts>
    <vt:vector size="49" baseType="lpstr">
      <vt:lpstr>Arial</vt:lpstr>
      <vt:lpstr>Calibri</vt:lpstr>
      <vt:lpstr>Calibri Light</vt:lpstr>
      <vt:lpstr>Roboto</vt:lpstr>
      <vt:lpstr>Times New Roman</vt:lpstr>
      <vt:lpstr>Titillium</vt:lpstr>
      <vt:lpstr>Trebuchet MS</vt:lpstr>
      <vt:lpstr>Verdana</vt:lpstr>
      <vt:lpstr>Office Theme</vt:lpstr>
      <vt:lpstr>1_Tema de Office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Sector de Energía es responsable del 78% de GEI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Rodrigo Ignacio Barrera Rojas</dc:creator>
  <cp:lastModifiedBy>Rodrigo Ignacio Barrera Rojas</cp:lastModifiedBy>
  <cp:revision>123</cp:revision>
  <dcterms:created xsi:type="dcterms:W3CDTF">2020-11-05T13:41:08Z</dcterms:created>
  <dcterms:modified xsi:type="dcterms:W3CDTF">2021-12-17T02:28:03Z</dcterms:modified>
</cp:coreProperties>
</file>