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cfe04d85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fe04d85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7caeb28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07caeb28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07caeb284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07caeb284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cfe04d85f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cfe04d85f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fe04d85fb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fe04d85fb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cfe04d85f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cfe04d85f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73b7b0f51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073b7b0f51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73b7b0f51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073b7b0f51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078db1d7a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078db1d7a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078db1d7a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078db1d7a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78db1d7ae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078db1d7ae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1297500" y="176350"/>
            <a:ext cx="7038900" cy="1205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Eficiencia Energética </a:t>
            </a:r>
            <a:endParaRPr/>
          </a:p>
          <a:p>
            <a:pPr indent="0" lvl="0" marL="0" rtl="0" algn="l">
              <a:spcBef>
                <a:spcPts val="0"/>
              </a:spcBef>
              <a:spcAft>
                <a:spcPts val="0"/>
              </a:spcAft>
              <a:buNone/>
            </a:pPr>
            <a:r>
              <a:rPr lang="es"/>
              <a:t>Simbiosis Energía y Desarrollo Sostenible.</a:t>
            </a:r>
            <a:endParaRPr/>
          </a:p>
          <a:p>
            <a:pPr indent="0" lvl="0" marL="0" rtl="0" algn="l">
              <a:spcBef>
                <a:spcPts val="0"/>
              </a:spcBef>
              <a:spcAft>
                <a:spcPts val="0"/>
              </a:spcAft>
              <a:buNone/>
            </a:pPr>
            <a:r>
              <a:rPr lang="es"/>
              <a:t>ODS 7  Agenda 2030. </a:t>
            </a:r>
            <a:endParaRPr/>
          </a:p>
        </p:txBody>
      </p:sp>
      <p:sp>
        <p:nvSpPr>
          <p:cNvPr id="135" name="Google Shape;135;p13"/>
          <p:cNvSpPr txBox="1"/>
          <p:nvPr>
            <p:ph idx="1" type="body"/>
          </p:nvPr>
        </p:nvSpPr>
        <p:spPr>
          <a:xfrm>
            <a:off x="338000" y="1234450"/>
            <a:ext cx="8356800" cy="35172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935"/>
              <a:buNone/>
            </a:pPr>
            <a:r>
              <a:rPr lang="es" sz="1915"/>
              <a:t>Plan de acción en favor de las personas, el planeta y la prosperidad.</a:t>
            </a:r>
            <a:endParaRPr sz="1915"/>
          </a:p>
          <a:p>
            <a:pPr indent="0" lvl="0" marL="0" rtl="0" algn="l">
              <a:lnSpc>
                <a:spcPct val="105000"/>
              </a:lnSpc>
              <a:spcBef>
                <a:spcPts val="1200"/>
              </a:spcBef>
              <a:spcAft>
                <a:spcPts val="0"/>
              </a:spcAft>
              <a:buSzPts val="935"/>
              <a:buNone/>
            </a:pPr>
            <a:r>
              <a:rPr lang="es" sz="1915"/>
              <a:t>El ODS 7  Garantizar acceso a una energía asequible, segura, sostenible y moderna.</a:t>
            </a:r>
            <a:endParaRPr sz="1915"/>
          </a:p>
          <a:p>
            <a:pPr indent="0" lvl="0" marL="0" rtl="0" algn="l">
              <a:lnSpc>
                <a:spcPct val="105000"/>
              </a:lnSpc>
              <a:spcBef>
                <a:spcPts val="1200"/>
              </a:spcBef>
              <a:spcAft>
                <a:spcPts val="0"/>
              </a:spcAft>
              <a:buSzPts val="935"/>
              <a:buNone/>
            </a:pPr>
            <a:r>
              <a:rPr lang="es" sz="1915"/>
              <a:t>En la actualidad el reto mas importante  de la humanidad es conseguir alternativas energéticas  limpias.Impulsar la innovación tecnológica de  ERNC para un desarrollo sostenible descarbonizado (carbono neutro)  y una nueva matriz energética: Fotovoltaico, eólico,  hidrógeno,  geotermia, biocombustibles Ch4,Gasificación, mareomotriz, undimotriz, gestión de RSD como vector energético, pilas de combustibles cerámicas, energía  </a:t>
            </a:r>
            <a:r>
              <a:rPr lang="es" sz="1915"/>
              <a:t>hidráulica</a:t>
            </a:r>
            <a:r>
              <a:rPr lang="es" sz="1915"/>
              <a:t> por Osmosis, etc.</a:t>
            </a:r>
            <a:endParaRPr sz="1915"/>
          </a:p>
          <a:p>
            <a:pPr indent="0" lvl="0" marL="0" rtl="0" algn="l">
              <a:lnSpc>
                <a:spcPct val="105000"/>
              </a:lnSpc>
              <a:spcBef>
                <a:spcPts val="1200"/>
              </a:spcBef>
              <a:spcAft>
                <a:spcPts val="1200"/>
              </a:spcAft>
              <a:buSzPts val="935"/>
              <a:buNone/>
            </a:pPr>
            <a:r>
              <a:rPr lang="es" sz="1915"/>
              <a:t> </a:t>
            </a:r>
            <a:endParaRPr sz="1915"/>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Imagen Gasificador</a:t>
            </a:r>
            <a:endParaRPr/>
          </a:p>
        </p:txBody>
      </p:sp>
      <p:sp>
        <p:nvSpPr>
          <p:cNvPr id="197" name="Google Shape;197;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98" name="Google Shape;198;p22"/>
          <p:cNvPicPr preferRelativeResize="0"/>
          <p:nvPr/>
        </p:nvPicPr>
        <p:blipFill>
          <a:blip r:embed="rId3">
            <a:alphaModFix/>
          </a:blip>
          <a:stretch>
            <a:fillRect/>
          </a:stretch>
        </p:blipFill>
        <p:spPr>
          <a:xfrm>
            <a:off x="503150" y="896450"/>
            <a:ext cx="7285575" cy="4414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Muchas Gracias</a:t>
            </a:r>
            <a:endParaRPr/>
          </a:p>
        </p:txBody>
      </p:sp>
      <p:sp>
        <p:nvSpPr>
          <p:cNvPr id="204" name="Google Shape;204;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Rodrigo Sánchez V.</a:t>
            </a:r>
            <a:endParaRPr/>
          </a:p>
          <a:p>
            <a:pPr indent="0" lvl="0" marL="0" rtl="0" algn="l">
              <a:spcBef>
                <a:spcPts val="1200"/>
              </a:spcBef>
              <a:spcAft>
                <a:spcPts val="1200"/>
              </a:spcAft>
              <a:buNone/>
            </a:pPr>
            <a:r>
              <a:rPr lang="es"/>
              <a:t>rocosa55@gmail,com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202200"/>
            <a:ext cx="7038900" cy="644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Eficiencia Energética </a:t>
            </a:r>
            <a:endParaRPr/>
          </a:p>
        </p:txBody>
      </p:sp>
      <p:sp>
        <p:nvSpPr>
          <p:cNvPr id="141" name="Google Shape;141;p14"/>
          <p:cNvSpPr txBox="1"/>
          <p:nvPr>
            <p:ph idx="1" type="body"/>
          </p:nvPr>
        </p:nvSpPr>
        <p:spPr>
          <a:xfrm>
            <a:off x="782850" y="846725"/>
            <a:ext cx="7578300" cy="372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t>La eficiencia energética  puede definirse como la optimización del consumo energético para alcanzar unos niveles determinados de confort y servicios, </a:t>
            </a:r>
            <a:endParaRPr sz="2000"/>
          </a:p>
          <a:p>
            <a:pPr indent="0" lvl="0" marL="0" rtl="0" algn="l">
              <a:spcBef>
                <a:spcPts val="1200"/>
              </a:spcBef>
              <a:spcAft>
                <a:spcPts val="0"/>
              </a:spcAft>
              <a:buNone/>
            </a:pPr>
            <a:r>
              <a:rPr lang="es" sz="2000"/>
              <a:t>EE.es un conjunto de acciones que permiten optimizar el gasto energético par la obtención de un producto final - biene</a:t>
            </a:r>
            <a:r>
              <a:rPr lang="es" sz="2000"/>
              <a:t>s o </a:t>
            </a:r>
            <a:r>
              <a:rPr lang="es" sz="2000"/>
              <a:t>servicios.</a:t>
            </a:r>
            <a:endParaRPr sz="2000"/>
          </a:p>
          <a:p>
            <a:pPr indent="0" lvl="0" marL="0" rtl="0" algn="l">
              <a:spcBef>
                <a:spcPts val="1200"/>
              </a:spcBef>
              <a:spcAft>
                <a:spcPts val="0"/>
              </a:spcAft>
              <a:buNone/>
            </a:pPr>
            <a:r>
              <a:rPr lang="es" sz="2000"/>
              <a:t>Ejem: climatización, refrigeración, calefacción iluminación.</a:t>
            </a:r>
            <a:endParaRPr sz="2000"/>
          </a:p>
          <a:p>
            <a:pPr indent="0" lvl="0" marL="0" rtl="0" algn="l">
              <a:spcBef>
                <a:spcPts val="1200"/>
              </a:spcBef>
              <a:spcAft>
                <a:spcPts val="1200"/>
              </a:spcAft>
              <a:buNone/>
            </a:pPr>
            <a:r>
              <a:rPr lang="es" sz="2000"/>
              <a:t>para lograr ahorros en la  EE. adoptar tecnologías y procesos de producción mas eficiente.</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Energias Renovables y Eficiencia Energetíca </a:t>
            </a:r>
            <a:endParaRPr/>
          </a:p>
        </p:txBody>
      </p:sp>
      <p:sp>
        <p:nvSpPr>
          <p:cNvPr id="147" name="Google Shape;147;p15"/>
          <p:cNvSpPr txBox="1"/>
          <p:nvPr>
            <p:ph idx="1" type="body"/>
          </p:nvPr>
        </p:nvSpPr>
        <p:spPr>
          <a:xfrm>
            <a:off x="584850" y="1187925"/>
            <a:ext cx="7974300" cy="3627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                                                                                                                                                                                                           </a:t>
            </a:r>
            <a:endParaRPr/>
          </a:p>
        </p:txBody>
      </p:sp>
      <p:pic>
        <p:nvPicPr>
          <p:cNvPr id="148" name="Google Shape;148;p15"/>
          <p:cNvPicPr preferRelativeResize="0"/>
          <p:nvPr/>
        </p:nvPicPr>
        <p:blipFill>
          <a:blip r:embed="rId3">
            <a:alphaModFix/>
          </a:blip>
          <a:stretch>
            <a:fillRect/>
          </a:stretch>
        </p:blipFill>
        <p:spPr>
          <a:xfrm>
            <a:off x="442325" y="1105600"/>
            <a:ext cx="3432425" cy="3057450"/>
          </a:xfrm>
          <a:prstGeom prst="rect">
            <a:avLst/>
          </a:prstGeom>
          <a:noFill/>
          <a:ln>
            <a:noFill/>
          </a:ln>
        </p:spPr>
      </p:pic>
      <p:pic>
        <p:nvPicPr>
          <p:cNvPr id="149" name="Google Shape;149;p15"/>
          <p:cNvPicPr preferRelativeResize="0"/>
          <p:nvPr/>
        </p:nvPicPr>
        <p:blipFill>
          <a:blip r:embed="rId4">
            <a:alphaModFix/>
          </a:blip>
          <a:stretch>
            <a:fillRect/>
          </a:stretch>
        </p:blipFill>
        <p:spPr>
          <a:xfrm>
            <a:off x="4197150" y="1105600"/>
            <a:ext cx="4042549" cy="3118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Osmosis Inversa y la Energía Hidraúlica</a:t>
            </a:r>
            <a:endParaRPr/>
          </a:p>
        </p:txBody>
      </p:sp>
      <p:sp>
        <p:nvSpPr>
          <p:cNvPr id="155" name="Google Shape;155;p16"/>
          <p:cNvSpPr txBox="1"/>
          <p:nvPr>
            <p:ph idx="1" type="body"/>
          </p:nvPr>
        </p:nvSpPr>
        <p:spPr>
          <a:xfrm>
            <a:off x="341225" y="1238475"/>
            <a:ext cx="7995300" cy="3450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6" name="Google Shape;156;p16"/>
          <p:cNvPicPr preferRelativeResize="0"/>
          <p:nvPr/>
        </p:nvPicPr>
        <p:blipFill>
          <a:blip r:embed="rId3">
            <a:alphaModFix/>
          </a:blip>
          <a:stretch>
            <a:fillRect/>
          </a:stretch>
        </p:blipFill>
        <p:spPr>
          <a:xfrm>
            <a:off x="4572000" y="1390863"/>
            <a:ext cx="3833396" cy="3170925"/>
          </a:xfrm>
          <a:prstGeom prst="rect">
            <a:avLst/>
          </a:prstGeom>
          <a:noFill/>
          <a:ln>
            <a:noFill/>
          </a:ln>
        </p:spPr>
      </p:pic>
      <p:pic>
        <p:nvPicPr>
          <p:cNvPr id="157" name="Google Shape;157;p16"/>
          <p:cNvPicPr preferRelativeResize="0"/>
          <p:nvPr/>
        </p:nvPicPr>
        <p:blipFill>
          <a:blip r:embed="rId4">
            <a:alphaModFix/>
          </a:blip>
          <a:stretch>
            <a:fillRect/>
          </a:stretch>
        </p:blipFill>
        <p:spPr>
          <a:xfrm>
            <a:off x="341225" y="1378025"/>
            <a:ext cx="4126550" cy="3170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1297500" y="88475"/>
            <a:ext cx="6045000" cy="1036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Valorización Energética de los RSD por Biodigestión</a:t>
            </a:r>
            <a:endParaRPr/>
          </a:p>
        </p:txBody>
      </p:sp>
      <p:sp>
        <p:nvSpPr>
          <p:cNvPr id="163" name="Google Shape;163;p17"/>
          <p:cNvSpPr txBox="1"/>
          <p:nvPr>
            <p:ph idx="1" type="body"/>
          </p:nvPr>
        </p:nvSpPr>
        <p:spPr>
          <a:xfrm>
            <a:off x="751950" y="998375"/>
            <a:ext cx="7640100" cy="406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sz="2400"/>
              <a:t>La Biodigestión es un proceso </a:t>
            </a:r>
            <a:r>
              <a:rPr lang="es" sz="2400"/>
              <a:t>biológico</a:t>
            </a:r>
            <a:r>
              <a:rPr lang="es" sz="2400"/>
              <a:t> anaeróbico de la materia orgánica y mediante la acción de bacterias metanogénicas se descompone en </a:t>
            </a:r>
            <a:r>
              <a:rPr lang="es" sz="2400" u="sng"/>
              <a:t>Biogás</a:t>
            </a:r>
            <a:r>
              <a:rPr lang="es" sz="2400"/>
              <a:t> (CH4, CO2,H2,H2S,otros.) y en </a:t>
            </a:r>
            <a:r>
              <a:rPr lang="es" sz="2400" u="sng"/>
              <a:t>Digestato </a:t>
            </a:r>
            <a:r>
              <a:rPr lang="es" sz="2400"/>
              <a:t>(abono N,P,K,Ca,etc).</a:t>
            </a:r>
            <a:endParaRPr sz="2400"/>
          </a:p>
          <a:p>
            <a:pPr indent="0" lvl="0" marL="0" rtl="0" algn="l">
              <a:spcBef>
                <a:spcPts val="1200"/>
              </a:spcBef>
              <a:spcAft>
                <a:spcPts val="0"/>
              </a:spcAft>
              <a:buNone/>
            </a:pPr>
            <a:r>
              <a:rPr lang="es" sz="2400"/>
              <a:t>El CH4 es un vector energético para producir energía eléctrica , térmica. en motores , turbinas , calderas etc .</a:t>
            </a:r>
            <a:endParaRPr sz="2100"/>
          </a:p>
          <a:p>
            <a:pPr indent="0" lvl="0" marL="0" rtl="0" algn="l">
              <a:spcBef>
                <a:spcPts val="1200"/>
              </a:spcBef>
              <a:spcAft>
                <a:spcPts val="1200"/>
              </a:spcAft>
              <a:buNone/>
            </a:pPr>
            <a:r>
              <a:rPr lang="es" sz="1900"/>
              <a:t> El digestato es importante enmienda agrícola natural de alta calidad.</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Biodigestión como vector energético</a:t>
            </a:r>
            <a:endParaRPr/>
          </a:p>
        </p:txBody>
      </p:sp>
      <p:sp>
        <p:nvSpPr>
          <p:cNvPr id="169" name="Google Shape;169;p18"/>
          <p:cNvSpPr txBox="1"/>
          <p:nvPr>
            <p:ph idx="1" type="body"/>
          </p:nvPr>
        </p:nvSpPr>
        <p:spPr>
          <a:xfrm>
            <a:off x="691950" y="1137375"/>
            <a:ext cx="7760100" cy="3702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                           </a:t>
            </a:r>
            <a:endParaRPr/>
          </a:p>
        </p:txBody>
      </p:sp>
      <p:pic>
        <p:nvPicPr>
          <p:cNvPr id="170" name="Google Shape;170;p18"/>
          <p:cNvPicPr preferRelativeResize="0"/>
          <p:nvPr/>
        </p:nvPicPr>
        <p:blipFill rotWithShape="1">
          <a:blip r:embed="rId3">
            <a:alphaModFix/>
          </a:blip>
          <a:srcRect b="0" l="0" r="0" t="0"/>
          <a:stretch/>
        </p:blipFill>
        <p:spPr>
          <a:xfrm>
            <a:off x="593975" y="1307850"/>
            <a:ext cx="3517701" cy="3639650"/>
          </a:xfrm>
          <a:prstGeom prst="rect">
            <a:avLst/>
          </a:prstGeom>
          <a:noFill/>
          <a:ln>
            <a:noFill/>
          </a:ln>
        </p:spPr>
      </p:pic>
      <p:pic>
        <p:nvPicPr>
          <p:cNvPr id="171" name="Google Shape;171;p18"/>
          <p:cNvPicPr preferRelativeResize="0"/>
          <p:nvPr/>
        </p:nvPicPr>
        <p:blipFill>
          <a:blip r:embed="rId4">
            <a:alphaModFix/>
          </a:blip>
          <a:stretch>
            <a:fillRect/>
          </a:stretch>
        </p:blipFill>
        <p:spPr>
          <a:xfrm>
            <a:off x="4111675" y="1307850"/>
            <a:ext cx="4762500" cy="3639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1052550" y="153650"/>
            <a:ext cx="7038900" cy="60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Biogás como Vector Energético </a:t>
            </a:r>
            <a:endParaRPr/>
          </a:p>
        </p:txBody>
      </p:sp>
      <p:sp>
        <p:nvSpPr>
          <p:cNvPr id="177" name="Google Shape;177;p19"/>
          <p:cNvSpPr txBox="1"/>
          <p:nvPr>
            <p:ph idx="1" type="body"/>
          </p:nvPr>
        </p:nvSpPr>
        <p:spPr>
          <a:xfrm>
            <a:off x="960450" y="758150"/>
            <a:ext cx="7443600" cy="429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sz="1800"/>
              <a:t>Reactor biogás</a:t>
            </a:r>
            <a:endParaRPr sz="1800"/>
          </a:p>
        </p:txBody>
      </p:sp>
      <p:pic>
        <p:nvPicPr>
          <p:cNvPr id="178" name="Google Shape;178;p19"/>
          <p:cNvPicPr preferRelativeResize="0"/>
          <p:nvPr/>
        </p:nvPicPr>
        <p:blipFill>
          <a:blip r:embed="rId3">
            <a:alphaModFix/>
          </a:blip>
          <a:stretch>
            <a:fillRect/>
          </a:stretch>
        </p:blipFill>
        <p:spPr>
          <a:xfrm>
            <a:off x="1147938" y="1351025"/>
            <a:ext cx="7338025" cy="3705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1221300" y="393750"/>
            <a:ext cx="7038900" cy="66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Gasificación de RSD y la Eficiencia energética</a:t>
            </a:r>
            <a:endParaRPr/>
          </a:p>
        </p:txBody>
      </p:sp>
      <p:sp>
        <p:nvSpPr>
          <p:cNvPr id="184" name="Google Shape;184;p20"/>
          <p:cNvSpPr txBox="1"/>
          <p:nvPr>
            <p:ph idx="1" type="body"/>
          </p:nvPr>
        </p:nvSpPr>
        <p:spPr>
          <a:xfrm>
            <a:off x="783525" y="998375"/>
            <a:ext cx="7552800" cy="3480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s" sz="1900"/>
              <a:t>L a Gasificación es un proceso termoquímico en el que un sustrato carbonoso: biomasa, restos agrícolas, carbón, plásticos, etc. es transformado en un gas combustible producido en un ambiente pobre en oxígeno. en la gasificación el uso de residuos como materia prima para la producción de energía térmica y eléctrica.</a:t>
            </a:r>
            <a:endParaRPr sz="1900"/>
          </a:p>
          <a:p>
            <a:pPr indent="0" lvl="0" marL="0" rtl="0" algn="l">
              <a:spcBef>
                <a:spcPts val="1200"/>
              </a:spcBef>
              <a:spcAft>
                <a:spcPts val="1200"/>
              </a:spcAft>
              <a:buNone/>
            </a:pPr>
            <a:r>
              <a:rPr lang="es" sz="1900"/>
              <a:t>la gasificación incompleta de biomasa en el reactor da origen a gases combustibles que contienen CO, H2, y CH4,llamado gas de síntesis o Syngas usado en motores combustion interna, sustituto de aceite de horno en aplicaciones de calor directo para producción de metanol,también para la producción de agua potable por E/D etc.</a:t>
            </a:r>
            <a:endParaRPr sz="19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1"/>
          <p:cNvSpPr txBox="1"/>
          <p:nvPr>
            <p:ph idx="1" type="body"/>
          </p:nvPr>
        </p:nvSpPr>
        <p:spPr>
          <a:xfrm>
            <a:off x="367250" y="252775"/>
            <a:ext cx="8618100" cy="451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600"/>
              <a:t>El proceso de Gasificación se divide en dos fases:</a:t>
            </a:r>
            <a:endParaRPr sz="1600"/>
          </a:p>
          <a:p>
            <a:pPr indent="0" lvl="0" marL="0" rtl="0" algn="l">
              <a:spcBef>
                <a:spcPts val="1200"/>
              </a:spcBef>
              <a:spcAft>
                <a:spcPts val="0"/>
              </a:spcAft>
              <a:buNone/>
            </a:pPr>
            <a:r>
              <a:rPr lang="es" sz="1600"/>
              <a:t> a.-</a:t>
            </a:r>
            <a:r>
              <a:rPr b="1" lang="es" sz="1600"/>
              <a:t>  Pirólisis</a:t>
            </a:r>
            <a:r>
              <a:rPr lang="es" sz="1600"/>
              <a:t> es la descomposición térmica o volatilización - Biomasa + calor            Char + cenizas.</a:t>
            </a:r>
            <a:endParaRPr sz="1600"/>
          </a:p>
          <a:p>
            <a:pPr indent="0" lvl="0" marL="0" rtl="0" algn="l">
              <a:spcBef>
                <a:spcPts val="1200"/>
              </a:spcBef>
              <a:spcAft>
                <a:spcPts val="0"/>
              </a:spcAft>
              <a:buNone/>
            </a:pPr>
            <a:r>
              <a:rPr lang="es" sz="1600"/>
              <a:t>b.-</a:t>
            </a:r>
            <a:r>
              <a:rPr b="1" lang="es" sz="1600"/>
              <a:t> Gasificación</a:t>
            </a:r>
            <a:r>
              <a:rPr lang="es" sz="1600"/>
              <a:t> proceso  termoquímico de residuo carbonoso - </a:t>
            </a:r>
            <a:r>
              <a:rPr lang="es" sz="1600"/>
              <a:t>Char</a:t>
            </a:r>
            <a:r>
              <a:rPr lang="es" sz="1600"/>
              <a:t> Aire + calor            gases + cenizas.             </a:t>
            </a:r>
            <a:endParaRPr sz="1600"/>
          </a:p>
          <a:p>
            <a:pPr indent="0" lvl="0" marL="0" rtl="0" algn="l">
              <a:spcBef>
                <a:spcPts val="1200"/>
              </a:spcBef>
              <a:spcAft>
                <a:spcPts val="0"/>
              </a:spcAft>
              <a:buNone/>
            </a:pPr>
            <a:r>
              <a:rPr lang="es" sz="1600"/>
              <a:t>En gasificador a temperaturas superior 400° C tiene lugar  la Pirólisis produciendo Char formado por carbono y gases condensables: hidrocarburos ligeros y pesados y no condensables como el CH4, vapor de agua CO, H2, CO2. cuando la temperatura del Char supera los 700° C las reacciones del gasificador son Heterogéneas  ( el Char reacciona con O, H2O, CO2 e  hidrógeno) y Homogéneas ( los gases reaccionan entre si) aca tiene lugar la mezcla  del gas final.  Para un  buen rendimiento la mezcla gaseosa rico en H2 y CO  debe alcanzar temperaturas entre 800 y 1400° C, y presurización en gasificador  de 1 a 30 atmósferas.   </a:t>
            </a:r>
            <a:endParaRPr sz="1600"/>
          </a:p>
          <a:p>
            <a:pPr indent="0" lvl="0" marL="0" rtl="0" algn="l">
              <a:spcBef>
                <a:spcPts val="1200"/>
              </a:spcBef>
              <a:spcAft>
                <a:spcPts val="1200"/>
              </a:spcAft>
              <a:buNone/>
            </a:pPr>
            <a:r>
              <a:rPr lang="es" sz="1600"/>
              <a:t>Con la obtención de este gas de síntesis podemos reducir los costos energéticos en los procesos productivos. </a:t>
            </a:r>
            <a:endParaRPr sz="1600"/>
          </a:p>
        </p:txBody>
      </p:sp>
      <p:cxnSp>
        <p:nvCxnSpPr>
          <p:cNvPr id="190" name="Google Shape;190;p21"/>
          <p:cNvCxnSpPr/>
          <p:nvPr/>
        </p:nvCxnSpPr>
        <p:spPr>
          <a:xfrm>
            <a:off x="7152875" y="872050"/>
            <a:ext cx="227400" cy="12600"/>
          </a:xfrm>
          <a:prstGeom prst="straightConnector1">
            <a:avLst/>
          </a:prstGeom>
          <a:noFill/>
          <a:ln cap="flat" cmpd="sng" w="9525">
            <a:solidFill>
              <a:schemeClr val="dk2"/>
            </a:solidFill>
            <a:prstDash val="solid"/>
            <a:round/>
            <a:headEnd len="med" w="med" type="none"/>
            <a:tailEnd len="med" w="med" type="triangle"/>
          </a:ln>
        </p:spPr>
      </p:cxnSp>
      <p:cxnSp>
        <p:nvCxnSpPr>
          <p:cNvPr id="191" name="Google Shape;191;p21"/>
          <p:cNvCxnSpPr/>
          <p:nvPr/>
        </p:nvCxnSpPr>
        <p:spPr>
          <a:xfrm flipH="1" rot="10800000">
            <a:off x="7678796" y="1314350"/>
            <a:ext cx="257700" cy="12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