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Lst>
  <p:notesMasterIdLst>
    <p:notesMasterId r:id="rId29"/>
  </p:notesMasterIdLst>
  <p:sldIdLst>
    <p:sldId id="256" r:id="rId4"/>
    <p:sldId id="257" r:id="rId5"/>
    <p:sldId id="284" r:id="rId6"/>
    <p:sldId id="274" r:id="rId7"/>
    <p:sldId id="275" r:id="rId8"/>
    <p:sldId id="276" r:id="rId9"/>
    <p:sldId id="278" r:id="rId10"/>
    <p:sldId id="279" r:id="rId11"/>
    <p:sldId id="281" r:id="rId12"/>
    <p:sldId id="291" r:id="rId13"/>
    <p:sldId id="290"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4">
          <p15:clr>
            <a:srgbClr val="A4A3A4"/>
          </p15:clr>
        </p15:guide>
        <p15:guide id="2" pos="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808080"/>
    <a:srgbClr val="CCCCCC"/>
    <a:srgbClr val="005FA1"/>
    <a:srgbClr val="E17068"/>
    <a:srgbClr val="FE454A"/>
    <a:srgbClr val="E10202"/>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Objects="1">
      <p:cViewPr varScale="1">
        <p:scale>
          <a:sx n="109" d="100"/>
          <a:sy n="109" d="100"/>
        </p:scale>
        <p:origin x="1296" y="234"/>
      </p:cViewPr>
      <p:guideLst>
        <p:guide orient="horz" pos="-4"/>
        <p:guide pos="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34" charset="0"/>
              </a:defRPr>
            </a:lvl1pPr>
          </a:lstStyle>
          <a:p>
            <a:pPr>
              <a:defRPr/>
            </a:pPr>
            <a:endParaRPr lang="es-CL"/>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34" charset="0"/>
              </a:defRPr>
            </a:lvl1pPr>
          </a:lstStyle>
          <a:p>
            <a:pPr>
              <a:defRPr/>
            </a:pPr>
            <a:fld id="{D015250E-5BCC-4E9E-BA03-17C07C5B4D2F}" type="datetime1">
              <a:rPr lang="en-US"/>
              <a:pPr>
                <a:defRPr/>
              </a:pPr>
              <a:t>12/15/2021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s-CL"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34" charset="0"/>
              </a:defRPr>
            </a:lvl1pPr>
          </a:lstStyle>
          <a:p>
            <a:pPr>
              <a:defRPr/>
            </a:pPr>
            <a:endParaRPr lang="es-CL"/>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DBF36AD-358C-463A-A59C-B6C3083C390B}" type="slidenum">
              <a:rPr lang="en-US" altLang="es-CL"/>
              <a:pPr>
                <a:defRPr/>
              </a:pPr>
              <a:t>‹Nº›</a:t>
            </a:fld>
            <a:endParaRPr lang="en-US" altLang="es-C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pPr>
              <a:defRPr/>
            </a:pPr>
            <a:fld id="{5DBF36AD-358C-463A-A59C-B6C3083C390B}" type="slidenum">
              <a:rPr lang="en-US" altLang="es-CL" smtClean="0"/>
              <a:pPr>
                <a:defRPr/>
              </a:pPr>
              <a:t>8</a:t>
            </a:fld>
            <a:endParaRPr lang="en-US" altLang="es-CL"/>
          </a:p>
        </p:txBody>
      </p:sp>
    </p:spTree>
    <p:extLst>
      <p:ext uri="{BB962C8B-B14F-4D97-AF65-F5344CB8AC3E}">
        <p14:creationId xmlns:p14="http://schemas.microsoft.com/office/powerpoint/2010/main" val="4068427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9647C3E4-0269-4B57-8852-6FFF1387655B}" type="slidenum">
              <a:rPr lang="en-US" altLang="es-CL"/>
              <a:pPr>
                <a:defRPr/>
              </a:pPr>
              <a:t>‹Nº›</a:t>
            </a:fld>
            <a:endParaRPr lang="en-US" altLang="es-CL"/>
          </a:p>
        </p:txBody>
      </p:sp>
    </p:spTree>
    <p:extLst>
      <p:ext uri="{BB962C8B-B14F-4D97-AF65-F5344CB8AC3E}">
        <p14:creationId xmlns:p14="http://schemas.microsoft.com/office/powerpoint/2010/main" val="9205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r>
              <a:rPr lang="es-CL" smtClean="0"/>
              <a:t>Gobierno de Chile | Ministerio del Interior </a:t>
            </a:r>
            <a:endParaRPr lang="es-CL"/>
          </a:p>
        </p:txBody>
      </p:sp>
      <p:sp>
        <p:nvSpPr>
          <p:cNvPr id="4" name="Slide Number Placeholder 4"/>
          <p:cNvSpPr>
            <a:spLocks noGrp="1"/>
          </p:cNvSpPr>
          <p:nvPr>
            <p:ph type="sldNum" sz="quarter" idx="11"/>
          </p:nvPr>
        </p:nvSpPr>
        <p:spPr/>
        <p:txBody>
          <a:bodyPr/>
          <a:lstStyle>
            <a:lvl1pPr>
              <a:defRPr smtClean="0"/>
            </a:lvl1pPr>
          </a:lstStyle>
          <a:p>
            <a:pPr>
              <a:defRPr/>
            </a:pPr>
            <a:fld id="{32D1A4E9-1364-4A8D-AD4F-7CA740160A0E}" type="slidenum">
              <a:rPr lang="en-US" altLang="es-CL"/>
              <a:pPr>
                <a:defRPr/>
              </a:pPr>
              <a:t>‹Nº›</a:t>
            </a:fld>
            <a:endParaRPr lang="en-US" altLang="es-CL"/>
          </a:p>
        </p:txBody>
      </p:sp>
    </p:spTree>
    <p:extLst>
      <p:ext uri="{BB962C8B-B14F-4D97-AF65-F5344CB8AC3E}">
        <p14:creationId xmlns:p14="http://schemas.microsoft.com/office/powerpoint/2010/main" val="1767907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CL" smtClean="0"/>
              <a:t>Gobierno de Chile | Ministerio del Interior </a:t>
            </a:r>
            <a:endParaRPr lang="es-CL"/>
          </a:p>
        </p:txBody>
      </p:sp>
      <p:sp>
        <p:nvSpPr>
          <p:cNvPr id="3" name="Slide Number Placeholder 3"/>
          <p:cNvSpPr>
            <a:spLocks noGrp="1"/>
          </p:cNvSpPr>
          <p:nvPr>
            <p:ph type="sldNum" sz="quarter" idx="11"/>
          </p:nvPr>
        </p:nvSpPr>
        <p:spPr/>
        <p:txBody>
          <a:bodyPr/>
          <a:lstStyle>
            <a:lvl1pPr>
              <a:defRPr smtClean="0"/>
            </a:lvl1pPr>
          </a:lstStyle>
          <a:p>
            <a:pPr>
              <a:defRPr/>
            </a:pPr>
            <a:fld id="{CE138687-CE64-461E-ABCE-2E59ACD868A7}" type="slidenum">
              <a:rPr lang="en-US" altLang="es-CL"/>
              <a:pPr>
                <a:defRPr/>
              </a:pPr>
              <a:t>‹Nº›</a:t>
            </a:fld>
            <a:endParaRPr lang="en-US" altLang="es-CL"/>
          </a:p>
        </p:txBody>
      </p:sp>
    </p:spTree>
    <p:extLst>
      <p:ext uri="{BB962C8B-B14F-4D97-AF65-F5344CB8AC3E}">
        <p14:creationId xmlns:p14="http://schemas.microsoft.com/office/powerpoint/2010/main" val="3402299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smtClean="0"/>
              <a:t>Gobierno de Chile | Ministerio del Interior </a:t>
            </a:r>
            <a:endParaRPr lang="es-CL"/>
          </a:p>
        </p:txBody>
      </p:sp>
      <p:sp>
        <p:nvSpPr>
          <p:cNvPr id="6" name="Slide Number Placeholder 6"/>
          <p:cNvSpPr>
            <a:spLocks noGrp="1"/>
          </p:cNvSpPr>
          <p:nvPr>
            <p:ph type="sldNum" sz="quarter" idx="11"/>
          </p:nvPr>
        </p:nvSpPr>
        <p:spPr/>
        <p:txBody>
          <a:bodyPr/>
          <a:lstStyle>
            <a:lvl1pPr>
              <a:defRPr smtClean="0"/>
            </a:lvl1pPr>
          </a:lstStyle>
          <a:p>
            <a:pPr>
              <a:defRPr/>
            </a:pPr>
            <a:fld id="{C12612FA-88DC-48F0-ABD4-2A30E1167E84}" type="slidenum">
              <a:rPr lang="en-US" altLang="es-CL"/>
              <a:pPr>
                <a:defRPr/>
              </a:pPr>
              <a:t>‹Nº›</a:t>
            </a:fld>
            <a:endParaRPr lang="en-US" altLang="es-CL"/>
          </a:p>
        </p:txBody>
      </p:sp>
    </p:spTree>
    <p:extLst>
      <p:ext uri="{BB962C8B-B14F-4D97-AF65-F5344CB8AC3E}">
        <p14:creationId xmlns:p14="http://schemas.microsoft.com/office/powerpoint/2010/main" val="2349353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smtClean="0"/>
              <a:t>Gobierno de Chile | Ministerio del Interior </a:t>
            </a:r>
            <a:endParaRPr lang="es-CL"/>
          </a:p>
        </p:txBody>
      </p:sp>
      <p:sp>
        <p:nvSpPr>
          <p:cNvPr id="6" name="Slide Number Placeholder 6"/>
          <p:cNvSpPr>
            <a:spLocks noGrp="1"/>
          </p:cNvSpPr>
          <p:nvPr>
            <p:ph type="sldNum" sz="quarter" idx="11"/>
          </p:nvPr>
        </p:nvSpPr>
        <p:spPr/>
        <p:txBody>
          <a:bodyPr/>
          <a:lstStyle>
            <a:lvl1pPr>
              <a:defRPr smtClean="0"/>
            </a:lvl1pPr>
          </a:lstStyle>
          <a:p>
            <a:pPr>
              <a:defRPr/>
            </a:pPr>
            <a:fld id="{3B759890-D094-4180-9E21-E807445410CC}" type="slidenum">
              <a:rPr lang="en-US" altLang="es-CL"/>
              <a:pPr>
                <a:defRPr/>
              </a:pPr>
              <a:t>‹Nº›</a:t>
            </a:fld>
            <a:endParaRPr lang="en-US" altLang="es-CL"/>
          </a:p>
        </p:txBody>
      </p:sp>
    </p:spTree>
    <p:extLst>
      <p:ext uri="{BB962C8B-B14F-4D97-AF65-F5344CB8AC3E}">
        <p14:creationId xmlns:p14="http://schemas.microsoft.com/office/powerpoint/2010/main" val="72226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CL" smtClean="0"/>
              <a:t>Gobierno de Chile | Ministerio del Interior </a:t>
            </a:r>
            <a:endParaRPr lang="es-CL"/>
          </a:p>
        </p:txBody>
      </p:sp>
      <p:sp>
        <p:nvSpPr>
          <p:cNvPr id="5" name="Slide Number Placeholder 5"/>
          <p:cNvSpPr>
            <a:spLocks noGrp="1"/>
          </p:cNvSpPr>
          <p:nvPr>
            <p:ph type="sldNum" sz="quarter" idx="11"/>
          </p:nvPr>
        </p:nvSpPr>
        <p:spPr/>
        <p:txBody>
          <a:bodyPr/>
          <a:lstStyle>
            <a:lvl1pPr>
              <a:defRPr smtClean="0"/>
            </a:lvl1pPr>
          </a:lstStyle>
          <a:p>
            <a:pPr>
              <a:defRPr/>
            </a:pPr>
            <a:fld id="{7CE9C26B-FD66-4EB3-8115-C6A925D5588D}" type="slidenum">
              <a:rPr lang="en-US" altLang="es-CL"/>
              <a:pPr>
                <a:defRPr/>
              </a:pPr>
              <a:t>‹Nº›</a:t>
            </a:fld>
            <a:endParaRPr lang="en-US" altLang="es-CL"/>
          </a:p>
        </p:txBody>
      </p:sp>
    </p:spTree>
    <p:extLst>
      <p:ext uri="{BB962C8B-B14F-4D97-AF65-F5344CB8AC3E}">
        <p14:creationId xmlns:p14="http://schemas.microsoft.com/office/powerpoint/2010/main" val="1085803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CL" smtClean="0"/>
              <a:t>Gobierno de Chile | Ministerio del Interior </a:t>
            </a:r>
            <a:endParaRPr lang="es-CL"/>
          </a:p>
        </p:txBody>
      </p:sp>
      <p:sp>
        <p:nvSpPr>
          <p:cNvPr id="5" name="Slide Number Placeholder 5"/>
          <p:cNvSpPr>
            <a:spLocks noGrp="1"/>
          </p:cNvSpPr>
          <p:nvPr>
            <p:ph type="sldNum" sz="quarter" idx="11"/>
          </p:nvPr>
        </p:nvSpPr>
        <p:spPr/>
        <p:txBody>
          <a:bodyPr/>
          <a:lstStyle>
            <a:lvl1pPr>
              <a:defRPr smtClean="0"/>
            </a:lvl1pPr>
          </a:lstStyle>
          <a:p>
            <a:pPr>
              <a:defRPr/>
            </a:pPr>
            <a:fld id="{B1CAE973-67BC-40D9-9CE9-B40369706B59}" type="slidenum">
              <a:rPr lang="en-US" altLang="es-CL"/>
              <a:pPr>
                <a:defRPr/>
              </a:pPr>
              <a:t>‹Nº›</a:t>
            </a:fld>
            <a:endParaRPr lang="en-US" altLang="es-CL"/>
          </a:p>
        </p:txBody>
      </p:sp>
    </p:spTree>
    <p:extLst>
      <p:ext uri="{BB962C8B-B14F-4D97-AF65-F5344CB8AC3E}">
        <p14:creationId xmlns:p14="http://schemas.microsoft.com/office/powerpoint/2010/main" val="2106229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8A8DFFAF-C593-4499-ABD6-1331523C0B0C}" type="slidenum">
              <a:rPr lang="en-US" altLang="es-CL"/>
              <a:pPr>
                <a:defRPr/>
              </a:pPr>
              <a:t>‹Nº›</a:t>
            </a:fld>
            <a:endParaRPr lang="en-US" altLang="es-CL"/>
          </a:p>
        </p:txBody>
      </p:sp>
    </p:spTree>
    <p:extLst>
      <p:ext uri="{BB962C8B-B14F-4D97-AF65-F5344CB8AC3E}">
        <p14:creationId xmlns:p14="http://schemas.microsoft.com/office/powerpoint/2010/main" val="195821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1B668537-D45B-4E4C-AEB8-4FEA399421A3}" type="slidenum">
              <a:rPr lang="en-US" altLang="es-CL"/>
              <a:pPr>
                <a:defRPr/>
              </a:pPr>
              <a:t>‹Nº›</a:t>
            </a:fld>
            <a:endParaRPr lang="en-US" altLang="es-CL"/>
          </a:p>
        </p:txBody>
      </p:sp>
    </p:spTree>
    <p:extLst>
      <p:ext uri="{BB962C8B-B14F-4D97-AF65-F5344CB8AC3E}">
        <p14:creationId xmlns:p14="http://schemas.microsoft.com/office/powerpoint/2010/main" val="670585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F12DEBF2-5B78-41E1-B06D-336233CC8163}" type="slidenum">
              <a:rPr lang="en-US" altLang="es-CL"/>
              <a:pPr>
                <a:defRPr/>
              </a:pPr>
              <a:t>‹Nº›</a:t>
            </a:fld>
            <a:endParaRPr lang="en-US" altLang="es-CL"/>
          </a:p>
        </p:txBody>
      </p:sp>
    </p:spTree>
    <p:extLst>
      <p:ext uri="{BB962C8B-B14F-4D97-AF65-F5344CB8AC3E}">
        <p14:creationId xmlns:p14="http://schemas.microsoft.com/office/powerpoint/2010/main" val="5552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FE399E6A-7BE9-42E3-BAF7-BFDA48B5632D}" type="slidenum">
              <a:rPr lang="en-US" altLang="es-CL"/>
              <a:pPr>
                <a:defRPr/>
              </a:pPr>
              <a:t>‹Nº›</a:t>
            </a:fld>
            <a:endParaRPr lang="en-US" altLang="es-CL"/>
          </a:p>
        </p:txBody>
      </p:sp>
    </p:spTree>
    <p:extLst>
      <p:ext uri="{BB962C8B-B14F-4D97-AF65-F5344CB8AC3E}">
        <p14:creationId xmlns:p14="http://schemas.microsoft.com/office/powerpoint/2010/main" val="89030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AA255D06-8385-44B3-92E3-FAFB93799433}" type="slidenum">
              <a:rPr lang="en-US" altLang="es-CL"/>
              <a:pPr>
                <a:defRPr/>
              </a:pPr>
              <a:t>‹Nº›</a:t>
            </a:fld>
            <a:endParaRPr lang="en-US" altLang="es-CL"/>
          </a:p>
        </p:txBody>
      </p:sp>
    </p:spTree>
    <p:extLst>
      <p:ext uri="{BB962C8B-B14F-4D97-AF65-F5344CB8AC3E}">
        <p14:creationId xmlns:p14="http://schemas.microsoft.com/office/powerpoint/2010/main" val="424565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8C00E283-C623-488B-BCB1-B9955BCA98E5}" type="slidenum">
              <a:rPr lang="en-US" altLang="es-CL"/>
              <a:pPr>
                <a:defRPr/>
              </a:pPr>
              <a:t>‹Nº›</a:t>
            </a:fld>
            <a:endParaRPr lang="en-US" altLang="es-CL"/>
          </a:p>
        </p:txBody>
      </p:sp>
    </p:spTree>
    <p:extLst>
      <p:ext uri="{BB962C8B-B14F-4D97-AF65-F5344CB8AC3E}">
        <p14:creationId xmlns:p14="http://schemas.microsoft.com/office/powerpoint/2010/main" val="1367274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294AC9BD-2D19-4929-9311-36E6F88728AC}" type="slidenum">
              <a:rPr lang="en-US" altLang="es-CL"/>
              <a:pPr>
                <a:defRPr/>
              </a:pPr>
              <a:t>‹Nº›</a:t>
            </a:fld>
            <a:endParaRPr lang="en-US" altLang="es-CL"/>
          </a:p>
        </p:txBody>
      </p:sp>
    </p:spTree>
    <p:extLst>
      <p:ext uri="{BB962C8B-B14F-4D97-AF65-F5344CB8AC3E}">
        <p14:creationId xmlns:p14="http://schemas.microsoft.com/office/powerpoint/2010/main" val="304420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03C43548-7416-44FF-8855-A609D32C7005}" type="slidenum">
              <a:rPr lang="en-US" altLang="es-CL"/>
              <a:pPr>
                <a:defRPr/>
              </a:pPr>
              <a:t>‹Nº›</a:t>
            </a:fld>
            <a:endParaRPr lang="en-US" altLang="es-CL"/>
          </a:p>
        </p:txBody>
      </p:sp>
    </p:spTree>
    <p:extLst>
      <p:ext uri="{BB962C8B-B14F-4D97-AF65-F5344CB8AC3E}">
        <p14:creationId xmlns:p14="http://schemas.microsoft.com/office/powerpoint/2010/main" val="721957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BF3E8BBD-3DA8-491C-A7D4-8BCAA51C6F5B}" type="slidenum">
              <a:rPr lang="en-US" altLang="es-CL"/>
              <a:pPr>
                <a:defRPr/>
              </a:pPr>
              <a:t>‹Nº›</a:t>
            </a:fld>
            <a:endParaRPr lang="en-US" altLang="es-CL"/>
          </a:p>
        </p:txBody>
      </p:sp>
    </p:spTree>
    <p:extLst>
      <p:ext uri="{BB962C8B-B14F-4D97-AF65-F5344CB8AC3E}">
        <p14:creationId xmlns:p14="http://schemas.microsoft.com/office/powerpoint/2010/main" val="12049710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7D91D3D0-C617-4AC1-91A3-9610206CA9A2}" type="slidenum">
              <a:rPr lang="en-US" altLang="es-CL"/>
              <a:pPr>
                <a:defRPr/>
              </a:pPr>
              <a:t>‹Nº›</a:t>
            </a:fld>
            <a:endParaRPr lang="en-US" altLang="es-CL"/>
          </a:p>
        </p:txBody>
      </p:sp>
    </p:spTree>
    <p:extLst>
      <p:ext uri="{BB962C8B-B14F-4D97-AF65-F5344CB8AC3E}">
        <p14:creationId xmlns:p14="http://schemas.microsoft.com/office/powerpoint/2010/main" val="1455778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A2DC3458-32EF-4275-92D8-060F6D17BF33}" type="slidenum">
              <a:rPr lang="en-US" altLang="es-CL"/>
              <a:pPr>
                <a:defRPr/>
              </a:pPr>
              <a:t>‹Nº›</a:t>
            </a:fld>
            <a:endParaRPr lang="en-US" altLang="es-CL"/>
          </a:p>
        </p:txBody>
      </p:sp>
    </p:spTree>
    <p:extLst>
      <p:ext uri="{BB962C8B-B14F-4D97-AF65-F5344CB8AC3E}">
        <p14:creationId xmlns:p14="http://schemas.microsoft.com/office/powerpoint/2010/main" val="643550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97EEFFF4-6998-4D06-9CBE-778E563E351B}" type="slidenum">
              <a:rPr lang="en-US" altLang="es-CL"/>
              <a:pPr>
                <a:defRPr/>
              </a:pPr>
              <a:t>‹Nº›</a:t>
            </a:fld>
            <a:endParaRPr lang="en-US" altLang="es-CL"/>
          </a:p>
        </p:txBody>
      </p:sp>
    </p:spTree>
    <p:extLst>
      <p:ext uri="{BB962C8B-B14F-4D97-AF65-F5344CB8AC3E}">
        <p14:creationId xmlns:p14="http://schemas.microsoft.com/office/powerpoint/2010/main" val="178337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9D55AED3-825A-4E0B-912B-712899359924}" type="slidenum">
              <a:rPr lang="en-US" altLang="es-CL"/>
              <a:pPr>
                <a:defRPr/>
              </a:pPr>
              <a:t>‹Nº›</a:t>
            </a:fld>
            <a:endParaRPr lang="en-US" altLang="es-CL"/>
          </a:p>
        </p:txBody>
      </p:sp>
    </p:spTree>
    <p:extLst>
      <p:ext uri="{BB962C8B-B14F-4D97-AF65-F5344CB8AC3E}">
        <p14:creationId xmlns:p14="http://schemas.microsoft.com/office/powerpoint/2010/main" val="327249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r>
              <a:rPr lang="es-CL" smtClean="0"/>
              <a:t>Gobierno de Chile | Ministerio del Interior </a:t>
            </a: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Calibri" panose="020F0502020204030204" pitchFamily="34" charset="0"/>
              </a:defRPr>
            </a:lvl1pPr>
          </a:lstStyle>
          <a:p>
            <a:pPr>
              <a:defRPr/>
            </a:pPr>
            <a:fld id="{F4D8F6F8-5270-4F55-817D-16E65D0E9F49}" type="slidenum">
              <a:rPr lang="en-US" altLang="es-CL"/>
              <a:pPr>
                <a:defRPr/>
              </a:pPr>
              <a:t>‹Nº›</a:t>
            </a:fld>
            <a:endParaRPr lang="en-US" altLang="es-CL"/>
          </a:p>
        </p:txBody>
      </p:sp>
    </p:spTree>
    <p:extLst>
      <p:ext uri="{BB962C8B-B14F-4D97-AF65-F5344CB8AC3E}">
        <p14:creationId xmlns:p14="http://schemas.microsoft.com/office/powerpoint/2010/main" val="672790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p:txBody>
          <a:bodyPr/>
          <a:lstStyle>
            <a:lvl1pPr>
              <a:defRPr smtClean="0"/>
            </a:lvl1pPr>
          </a:lstStyle>
          <a:p>
            <a:pPr>
              <a:defRPr/>
            </a:pPr>
            <a:fld id="{D72852D7-3C0E-4D6D-A51F-7E889030E708}" type="slidenum">
              <a:rPr lang="en-US" altLang="es-CL"/>
              <a:pPr>
                <a:defRPr/>
              </a:pPr>
              <a:t>‹Nº›</a:t>
            </a:fld>
            <a:endParaRPr lang="en-US" altLang="es-CL"/>
          </a:p>
        </p:txBody>
      </p:sp>
    </p:spTree>
    <p:extLst>
      <p:ext uri="{BB962C8B-B14F-4D97-AF65-F5344CB8AC3E}">
        <p14:creationId xmlns:p14="http://schemas.microsoft.com/office/powerpoint/2010/main" val="3845324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smtClean="0"/>
            </a:lvl1pPr>
          </a:lstStyle>
          <a:p>
            <a:pPr>
              <a:defRPr/>
            </a:pPr>
            <a:fld id="{EFFF4F14-BD82-4F76-9335-128CE9C94444}" type="slidenum">
              <a:rPr lang="en-US" altLang="es-CL"/>
              <a:pPr>
                <a:defRPr/>
              </a:pPr>
              <a:t>‹Nº›</a:t>
            </a:fld>
            <a:endParaRPr lang="en-US" altLang="es-CL"/>
          </a:p>
        </p:txBody>
      </p:sp>
    </p:spTree>
    <p:extLst>
      <p:ext uri="{BB962C8B-B14F-4D97-AF65-F5344CB8AC3E}">
        <p14:creationId xmlns:p14="http://schemas.microsoft.com/office/powerpoint/2010/main" val="375487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smtClean="0"/>
              <a:t>Gobierno de Chile | Ministerio del Interior </a:t>
            </a:r>
            <a:endParaRPr lang="es-CL"/>
          </a:p>
        </p:txBody>
      </p:sp>
      <p:sp>
        <p:nvSpPr>
          <p:cNvPr id="6" name="Slide Number Placeholder 5"/>
          <p:cNvSpPr>
            <a:spLocks noGrp="1"/>
          </p:cNvSpPr>
          <p:nvPr>
            <p:ph type="sldNum" sz="quarter" idx="12"/>
          </p:nvPr>
        </p:nvSpPr>
        <p:spPr/>
        <p:txBody>
          <a:bodyPr/>
          <a:lstStyle>
            <a:lvl1pPr>
              <a:defRPr smtClean="0"/>
            </a:lvl1pPr>
          </a:lstStyle>
          <a:p>
            <a:pPr>
              <a:defRPr/>
            </a:pPr>
            <a:fld id="{5E23ABF3-4A47-43A7-B710-ABAFDECE2975}" type="slidenum">
              <a:rPr lang="en-US" altLang="es-CL"/>
              <a:pPr>
                <a:defRPr/>
              </a:pPr>
              <a:t>‹Nº›</a:t>
            </a:fld>
            <a:endParaRPr lang="en-US" altLang="es-CL"/>
          </a:p>
        </p:txBody>
      </p:sp>
    </p:spTree>
    <p:extLst>
      <p:ext uri="{BB962C8B-B14F-4D97-AF65-F5344CB8AC3E}">
        <p14:creationId xmlns:p14="http://schemas.microsoft.com/office/powerpoint/2010/main" val="223828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s-CL" smtClean="0"/>
              <a:t>Gobierno de Chile | Ministerio del Interior </a:t>
            </a:r>
            <a:endParaRPr lang="es-CL"/>
          </a:p>
        </p:txBody>
      </p:sp>
      <p:sp>
        <p:nvSpPr>
          <p:cNvPr id="7" name="Slide Number Placeholder 6"/>
          <p:cNvSpPr>
            <a:spLocks noGrp="1"/>
          </p:cNvSpPr>
          <p:nvPr>
            <p:ph type="sldNum" sz="quarter" idx="12"/>
          </p:nvPr>
        </p:nvSpPr>
        <p:spPr/>
        <p:txBody>
          <a:bodyPr/>
          <a:lstStyle>
            <a:lvl1pPr>
              <a:defRPr smtClean="0"/>
            </a:lvl1pPr>
          </a:lstStyle>
          <a:p>
            <a:pPr>
              <a:defRPr/>
            </a:pPr>
            <a:fld id="{E461015C-08B5-49CE-A262-706062666CC1}" type="slidenum">
              <a:rPr lang="en-US" altLang="es-CL"/>
              <a:pPr>
                <a:defRPr/>
              </a:pPr>
              <a:t>‹Nº›</a:t>
            </a:fld>
            <a:endParaRPr lang="en-US" altLang="es-CL"/>
          </a:p>
        </p:txBody>
      </p:sp>
    </p:spTree>
    <p:extLst>
      <p:ext uri="{BB962C8B-B14F-4D97-AF65-F5344CB8AC3E}">
        <p14:creationId xmlns:p14="http://schemas.microsoft.com/office/powerpoint/2010/main" val="124976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s-CL" smtClean="0"/>
              <a:t>Gobierno de Chile | Ministerio del Interior </a:t>
            </a:r>
            <a:endParaRPr lang="es-CL"/>
          </a:p>
        </p:txBody>
      </p:sp>
      <p:sp>
        <p:nvSpPr>
          <p:cNvPr id="9" name="Slide Number Placeholder 8"/>
          <p:cNvSpPr>
            <a:spLocks noGrp="1"/>
          </p:cNvSpPr>
          <p:nvPr>
            <p:ph type="sldNum" sz="quarter" idx="12"/>
          </p:nvPr>
        </p:nvSpPr>
        <p:spPr/>
        <p:txBody>
          <a:bodyPr/>
          <a:lstStyle>
            <a:lvl1pPr>
              <a:defRPr smtClean="0"/>
            </a:lvl1pPr>
          </a:lstStyle>
          <a:p>
            <a:pPr>
              <a:defRPr/>
            </a:pPr>
            <a:fld id="{9A9F4869-43E4-45D9-BAE4-4213A037C6DE}" type="slidenum">
              <a:rPr lang="en-US" altLang="es-CL"/>
              <a:pPr>
                <a:defRPr/>
              </a:pPr>
              <a:t>‹Nº›</a:t>
            </a:fld>
            <a:endParaRPr lang="en-US" altLang="es-CL"/>
          </a:p>
        </p:txBody>
      </p:sp>
    </p:spTree>
    <p:extLst>
      <p:ext uri="{BB962C8B-B14F-4D97-AF65-F5344CB8AC3E}">
        <p14:creationId xmlns:p14="http://schemas.microsoft.com/office/powerpoint/2010/main" val="551955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userDrawn="1"/>
        </p:nvSpPr>
        <p:spPr bwMode="auto">
          <a:xfrm>
            <a:off x="533400" y="3333750"/>
            <a:ext cx="1033463" cy="352425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sp>
        <p:nvSpPr>
          <p:cNvPr id="66" name="Rectangle 65"/>
          <p:cNvSpPr>
            <a:spLocks noChangeArrowheads="1"/>
          </p:cNvSpPr>
          <p:nvPr userDrawn="1"/>
        </p:nvSpPr>
        <p:spPr bwMode="auto">
          <a:xfrm>
            <a:off x="1566863" y="3333750"/>
            <a:ext cx="1260475" cy="352425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1" name="Rectangle 70"/>
          <p:cNvSpPr>
            <a:spLocks noChangeArrowheads="1"/>
          </p:cNvSpPr>
          <p:nvPr userDrawn="1"/>
        </p:nvSpPr>
        <p:spPr bwMode="auto">
          <a:xfrm>
            <a:off x="533400" y="0"/>
            <a:ext cx="1033463" cy="1371600"/>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sp>
        <p:nvSpPr>
          <p:cNvPr id="72" name="Rectangle 71"/>
          <p:cNvSpPr>
            <a:spLocks noChangeArrowheads="1"/>
          </p:cNvSpPr>
          <p:nvPr userDrawn="1"/>
        </p:nvSpPr>
        <p:spPr bwMode="auto">
          <a:xfrm>
            <a:off x="1566863" y="0"/>
            <a:ext cx="1260475" cy="1371600"/>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eaLnBrk="1" hangingPunct="1">
              <a:defRPr sz="900">
                <a:solidFill>
                  <a:srgbClr val="898989"/>
                </a:solidFill>
                <a:latin typeface="Verdana" pitchFamily="34" charset="0"/>
              </a:defRPr>
            </a:lvl1pPr>
          </a:lstStyle>
          <a:p>
            <a:pPr>
              <a:defRPr/>
            </a:pPr>
            <a:r>
              <a:rPr lang="es-ES_tradnl" smtClean="0"/>
              <a:t>Gobierno de Chile | Ministerio del Interior </a:t>
            </a:r>
            <a:endParaRPr lang="es-ES_tradnl"/>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smtClean="0">
                <a:solidFill>
                  <a:srgbClr val="898989"/>
                </a:solidFill>
                <a:latin typeface="Verdana" panose="020B0604030504040204" pitchFamily="34" charset="0"/>
              </a:defRPr>
            </a:lvl1pPr>
          </a:lstStyle>
          <a:p>
            <a:pPr>
              <a:defRPr/>
            </a:pPr>
            <a:fld id="{29DD7343-9B36-46A4-9B4E-229827BFF7CF}" type="slidenum">
              <a:rPr lang="en-US" altLang="es-CL"/>
              <a:pPr>
                <a:defRPr/>
              </a:pPr>
              <a:t>‹Nº›</a:t>
            </a:fld>
            <a:endParaRPr lang="en-US" altLang="es-CL"/>
          </a:p>
        </p:txBody>
      </p:sp>
      <p:sp>
        <p:nvSpPr>
          <p:cNvPr id="7" name="Rectangle 6"/>
          <p:cNvSpPr>
            <a:spLocks noChangeArrowheads="1"/>
          </p:cNvSpPr>
          <p:nvPr userDrawn="1"/>
        </p:nvSpPr>
        <p:spPr bwMode="auto">
          <a:xfrm>
            <a:off x="8413750" y="-6350"/>
            <a:ext cx="284163" cy="866775"/>
          </a:xfrm>
          <a:prstGeom prst="rect">
            <a:avLst/>
          </a:prstGeom>
          <a:solidFill>
            <a:srgbClr val="006CB7"/>
          </a:solidFill>
          <a:ln>
            <a:noFill/>
          </a:ln>
          <a:effectLst>
            <a:outerShdw blurRad="254000"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sp>
        <p:nvSpPr>
          <p:cNvPr id="8" name="Rectangle 7"/>
          <p:cNvSpPr>
            <a:spLocks noChangeArrowheads="1"/>
          </p:cNvSpPr>
          <p:nvPr userDrawn="1"/>
        </p:nvSpPr>
        <p:spPr bwMode="auto">
          <a:xfrm>
            <a:off x="8697913" y="0"/>
            <a:ext cx="347662" cy="860425"/>
          </a:xfrm>
          <a:prstGeom prst="rect">
            <a:avLst/>
          </a:prstGeom>
          <a:solidFill>
            <a:srgbClr val="EF4144"/>
          </a:solidFill>
          <a:ln>
            <a:noFill/>
          </a:ln>
          <a:effectLst>
            <a:outerShdw blurRad="254000"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sp>
        <p:nvSpPr>
          <p:cNvPr id="10" name="Rectangle 9"/>
          <p:cNvSpPr>
            <a:spLocks noChangeArrowheads="1"/>
          </p:cNvSpPr>
          <p:nvPr userDrawn="1"/>
        </p:nvSpPr>
        <p:spPr bwMode="auto">
          <a:xfrm>
            <a:off x="8413750" y="6400800"/>
            <a:ext cx="284163" cy="457200"/>
          </a:xfrm>
          <a:prstGeom prst="rect">
            <a:avLst/>
          </a:prstGeom>
          <a:solidFill>
            <a:srgbClr val="006CB7"/>
          </a:solidFill>
          <a:ln>
            <a:noFill/>
          </a:ln>
          <a:effectLst>
            <a:outerShdw blurRad="254000"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sp>
        <p:nvSpPr>
          <p:cNvPr id="11"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blurRad="254000"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a:solidFill>
                <a:srgbClr val="FFFFFF"/>
              </a:solidFill>
              <a:ea typeface="ヒラギノ角ゴ Pro W3" charset="-128"/>
            </a:endParaRPr>
          </a:p>
        </p:txBody>
      </p:sp>
      <p:sp>
        <p:nvSpPr>
          <p:cNvPr id="14" name="Rectangle 13"/>
          <p:cNvSpPr>
            <a:spLocks noChangeArrowheads="1"/>
          </p:cNvSpPr>
          <p:nvPr userDrawn="1"/>
        </p:nvSpPr>
        <p:spPr bwMode="auto">
          <a:xfrm>
            <a:off x="7153275" y="0"/>
            <a:ext cx="1990725" cy="6629400"/>
          </a:xfrm>
          <a:prstGeom prst="rect">
            <a:avLst/>
          </a:prstGeom>
          <a:solidFill>
            <a:schemeClr val="bg1"/>
          </a:solidFill>
          <a:ln>
            <a:noFill/>
          </a:ln>
          <a:effectLst>
            <a:outerShdw blurRad="254000"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grpSp>
        <p:nvGrpSpPr>
          <p:cNvPr id="3076" name="Group 11"/>
          <p:cNvGrpSpPr>
            <a:grpSpLocks/>
          </p:cNvGrpSpPr>
          <p:nvPr userDrawn="1"/>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a:solidFill>
                  <a:srgbClr val="FFFFFF"/>
                </a:solidFill>
                <a:ea typeface="ヒラギノ角ゴ Pro W3" charset="-128"/>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13" name="Rectangle 12"/>
          <p:cNvSpPr>
            <a:spLocks noChangeArrowheads="1"/>
          </p:cNvSpPr>
          <p:nvPr userDrawn="1"/>
        </p:nvSpPr>
        <p:spPr bwMode="auto">
          <a:xfrm>
            <a:off x="4763" y="0"/>
            <a:ext cx="7148512" cy="6629400"/>
          </a:xfrm>
          <a:prstGeom prst="rect">
            <a:avLst/>
          </a:prstGeom>
          <a:solidFill>
            <a:srgbClr val="006CB7"/>
          </a:solidFill>
          <a:ln>
            <a:noFill/>
          </a:ln>
          <a:effectLst>
            <a:outerShdw blurRad="508000"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endParaRPr lang="es-CL">
              <a:solidFill>
                <a:srgbClr val="FFFFFF"/>
              </a:solidFill>
              <a:latin typeface="Calibri" pitchFamily="34" charset="0"/>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anose="020B0604030504040204"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anose="020B0604030504040204"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anose="020B0604030504040204"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anose="020B0604030504040204"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mailto:pilar.cuevas@subdere.gov.cl" TargetMode="External"/><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bwMode="auto">
          <a:xfrm>
            <a:off x="539552" y="1556271"/>
            <a:ext cx="8496944"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pPr>
            <a:r>
              <a:rPr lang="es-MX" b="1" dirty="0"/>
              <a:t>Programa </a:t>
            </a:r>
            <a:r>
              <a:rPr lang="es-MX" b="1" dirty="0" smtClean="0"/>
              <a:t>Eficiencia </a:t>
            </a:r>
            <a:r>
              <a:rPr lang="es-MX" b="1" dirty="0"/>
              <a:t>Energética y Financiamiento de Proyectos</a:t>
            </a:r>
            <a:endParaRPr lang="es-ES_tradnl" altLang="es-CL" sz="2400" b="1" dirty="0" smtClean="0">
              <a:solidFill>
                <a:srgbClr val="FFFFFF"/>
              </a:solidFill>
              <a:latin typeface="Verdana" panose="020B0604030504040204" pitchFamily="34" charset="0"/>
              <a:sym typeface="Verdana Bold" charset="0"/>
            </a:endParaRPr>
          </a:p>
        </p:txBody>
      </p:sp>
      <p:sp>
        <p:nvSpPr>
          <p:cNvPr id="2" name="Rectángulo 1"/>
          <p:cNvSpPr/>
          <p:nvPr/>
        </p:nvSpPr>
        <p:spPr>
          <a:xfrm>
            <a:off x="3347864" y="4005064"/>
            <a:ext cx="4572000" cy="1200329"/>
          </a:xfrm>
          <a:prstGeom prst="rect">
            <a:avLst/>
          </a:prstGeom>
        </p:spPr>
        <p:txBody>
          <a:bodyPr>
            <a:spAutoFit/>
          </a:bodyPr>
          <a:lstStyle/>
          <a:p>
            <a:pPr lvl="0" algn="ctr">
              <a:defRPr/>
            </a:pPr>
            <a:endParaRPr lang="es-ES" dirty="0">
              <a:latin typeface="Verdana" pitchFamily="34" charset="0"/>
              <a:cs typeface="Verdana"/>
            </a:endParaRPr>
          </a:p>
          <a:p>
            <a:pPr lvl="0" algn="ctr">
              <a:defRPr/>
            </a:pPr>
            <a:r>
              <a:rPr lang="es-ES" b="1" dirty="0">
                <a:latin typeface="+mn-lt"/>
                <a:cs typeface="Verdana"/>
              </a:rPr>
              <a:t>Pilar Cuevas Mardones </a:t>
            </a:r>
          </a:p>
          <a:p>
            <a:pPr lvl="0" algn="ctr">
              <a:defRPr/>
            </a:pPr>
            <a:r>
              <a:rPr lang="es-ES" b="1" dirty="0">
                <a:latin typeface="+mn-lt"/>
                <a:cs typeface="Verdana"/>
              </a:rPr>
              <a:t>Jefa de División de Municipalidades </a:t>
            </a:r>
            <a:endParaRPr lang="es-ES" b="1" dirty="0" smtClean="0">
              <a:latin typeface="+mn-lt"/>
              <a:cs typeface="Verdana"/>
            </a:endParaRPr>
          </a:p>
          <a:p>
            <a:pPr lvl="0" algn="ctr">
              <a:defRPr/>
            </a:pPr>
            <a:endParaRPr lang="es-ES" b="1" dirty="0">
              <a:latin typeface="+mn-lt"/>
              <a:cs typeface="Verdana"/>
            </a:endParaRPr>
          </a:p>
        </p:txBody>
      </p:sp>
      <p:sp>
        <p:nvSpPr>
          <p:cNvPr id="4" name="Marcador de número de diapositiva 3"/>
          <p:cNvSpPr>
            <a:spLocks noGrp="1"/>
          </p:cNvSpPr>
          <p:nvPr>
            <p:ph type="sldNum" sz="quarter" idx="12"/>
          </p:nvPr>
        </p:nvSpPr>
        <p:spPr/>
        <p:txBody>
          <a:bodyPr/>
          <a:lstStyle/>
          <a:p>
            <a:pPr>
              <a:defRPr/>
            </a:pPr>
            <a:fld id="{9647C3E4-0269-4B57-8852-6FFF1387655B}" type="slidenum">
              <a:rPr lang="en-US" altLang="es-CL" smtClean="0"/>
              <a:pPr>
                <a:defRPr/>
              </a:pPr>
              <a:t>1</a:t>
            </a:fld>
            <a:endParaRPr lang="en-US" altLang="es-CL"/>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2"/>
          <p:cNvPicPr>
            <a:picLocks noChangeAspect="1" noChangeArrowheads="1"/>
          </p:cNvPicPr>
          <p:nvPr/>
        </p:nvPicPr>
        <p:blipFill>
          <a:blip r:embed="rId2" cstate="print">
            <a:extLst>
              <a:ext uri="{28A0092B-C50C-407E-A947-70E740481C1C}">
                <a14:useLocalDpi xmlns:a14="http://schemas.microsoft.com/office/drawing/2010/main" val="0"/>
              </a:ext>
            </a:extLst>
          </a:blip>
          <a:srcRect l="30830" r="30222"/>
          <a:stretch>
            <a:fillRect/>
          </a:stretch>
        </p:blipFill>
        <p:spPr bwMode="auto">
          <a:xfrm>
            <a:off x="9564" y="5009"/>
            <a:ext cx="3455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3" name="Title 1"/>
          <p:cNvSpPr txBox="1">
            <a:spLocks/>
          </p:cNvSpPr>
          <p:nvPr/>
        </p:nvSpPr>
        <p:spPr bwMode="auto">
          <a:xfrm>
            <a:off x="2771800" y="2780928"/>
            <a:ext cx="5905153" cy="99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2" charset="-128"/>
              </a:defRPr>
            </a:lvl1pPr>
            <a:lvl2pPr marL="742950" indent="-285750">
              <a:defRPr sz="2400">
                <a:solidFill>
                  <a:schemeClr val="tx1"/>
                </a:solidFill>
                <a:latin typeface="Arial" panose="020B0604020202020204" pitchFamily="34" charset="0"/>
                <a:ea typeface="ヒラギノ角ゴ Pro W3" pitchFamily="2" charset="-128"/>
              </a:defRPr>
            </a:lvl2pPr>
            <a:lvl3pPr marL="1143000" indent="-228600">
              <a:defRPr sz="2400">
                <a:solidFill>
                  <a:schemeClr val="tx1"/>
                </a:solidFill>
                <a:latin typeface="Arial" panose="020B0604020202020204" pitchFamily="34" charset="0"/>
                <a:ea typeface="ヒラギノ角ゴ Pro W3" pitchFamily="2" charset="-128"/>
              </a:defRPr>
            </a:lvl3pPr>
            <a:lvl4pPr marL="1600200" indent="-228600">
              <a:defRPr sz="2400">
                <a:solidFill>
                  <a:schemeClr val="tx1"/>
                </a:solidFill>
                <a:latin typeface="Arial" panose="020B0604020202020204" pitchFamily="34" charset="0"/>
                <a:ea typeface="ヒラギノ角ゴ Pro W3" pitchFamily="2" charset="-128"/>
              </a:defRPr>
            </a:lvl4pPr>
            <a:lvl5pPr marL="2057400" indent="-228600">
              <a:defRPr sz="2400">
                <a:solidFill>
                  <a:schemeClr val="tx1"/>
                </a:solidFill>
                <a:latin typeface="Arial" panose="020B0604020202020204" pitchFamily="34" charset="0"/>
                <a:ea typeface="ヒラギノ角ゴ Pro W3" pitchFamily="2"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9pPr>
          </a:lstStyle>
          <a:p>
            <a:pPr algn="ctr" eaLnBrk="1" hangingPunct="1"/>
            <a:r>
              <a:rPr lang="es-ES_tradnl" altLang="es-MX" b="1" dirty="0" smtClean="0">
                <a:solidFill>
                  <a:schemeClr val="accent5"/>
                </a:solidFill>
                <a:latin typeface="Verdana" panose="020B0604030504040204" pitchFamily="34" charset="0"/>
                <a:ea typeface="Verdana" panose="020B0604030504040204" pitchFamily="34" charset="0"/>
                <a:sym typeface="Verdana Bold" pitchFamily="2" charset="0"/>
              </a:rPr>
              <a:t>EFICIENCIA ENERGÉTICA COMO COMPONENTE DE SANEAMIENTO SANITARIO </a:t>
            </a:r>
            <a:r>
              <a:rPr lang="es-ES_tradnl" altLang="es-MX" b="1" dirty="0" err="1" smtClean="0">
                <a:solidFill>
                  <a:schemeClr val="accent5"/>
                </a:solidFill>
                <a:latin typeface="Verdana" panose="020B0604030504040204" pitchFamily="34" charset="0"/>
                <a:ea typeface="Verdana" panose="020B0604030504040204" pitchFamily="34" charset="0"/>
                <a:sym typeface="Verdana Bold" pitchFamily="2" charset="0"/>
              </a:rPr>
              <a:t>PMB</a:t>
            </a:r>
            <a:endParaRPr lang="es-ES_tradnl" altLang="es-MX" b="1" dirty="0">
              <a:solidFill>
                <a:schemeClr val="accent5"/>
              </a:solidFill>
              <a:latin typeface="Verdana" panose="020B0604030504040204" pitchFamily="34" charset="0"/>
              <a:ea typeface="Verdana" panose="020B0604030504040204" pitchFamily="34" charset="0"/>
              <a:sym typeface="Verdana Bold" pitchFamily="2" charset="0"/>
            </a:endParaRPr>
          </a:p>
        </p:txBody>
      </p:sp>
      <p:sp>
        <p:nvSpPr>
          <p:cNvPr id="28674" name="Subtitle 2"/>
          <p:cNvSpPr txBox="1">
            <a:spLocks/>
          </p:cNvSpPr>
          <p:nvPr/>
        </p:nvSpPr>
        <p:spPr bwMode="auto">
          <a:xfrm>
            <a:off x="2843808" y="4045526"/>
            <a:ext cx="566967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2" charset="-128"/>
              </a:defRPr>
            </a:lvl1pPr>
            <a:lvl2pPr marL="742950" indent="-285750">
              <a:defRPr sz="2400">
                <a:solidFill>
                  <a:schemeClr val="tx1"/>
                </a:solidFill>
                <a:latin typeface="Arial" panose="020B0604020202020204" pitchFamily="34" charset="0"/>
                <a:ea typeface="ヒラギノ角ゴ Pro W3" pitchFamily="2" charset="-128"/>
              </a:defRPr>
            </a:lvl2pPr>
            <a:lvl3pPr marL="1143000" indent="-228600">
              <a:defRPr sz="2400">
                <a:solidFill>
                  <a:schemeClr val="tx1"/>
                </a:solidFill>
                <a:latin typeface="Arial" panose="020B0604020202020204" pitchFamily="34" charset="0"/>
                <a:ea typeface="ヒラギノ角ゴ Pro W3" pitchFamily="2" charset="-128"/>
              </a:defRPr>
            </a:lvl3pPr>
            <a:lvl4pPr marL="1600200" indent="-228600">
              <a:defRPr sz="2400">
                <a:solidFill>
                  <a:schemeClr val="tx1"/>
                </a:solidFill>
                <a:latin typeface="Arial" panose="020B0604020202020204" pitchFamily="34" charset="0"/>
                <a:ea typeface="ヒラギノ角ゴ Pro W3" pitchFamily="2" charset="-128"/>
              </a:defRPr>
            </a:lvl4pPr>
            <a:lvl5pPr marL="2057400" indent="-228600">
              <a:defRPr sz="2400">
                <a:solidFill>
                  <a:schemeClr val="tx1"/>
                </a:solidFill>
                <a:latin typeface="Arial" panose="020B0604020202020204" pitchFamily="34" charset="0"/>
                <a:ea typeface="ヒラギノ角ゴ Pro W3" pitchFamily="2"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9pPr>
          </a:lstStyle>
          <a:p>
            <a:pPr algn="ctr" eaLnBrk="1" hangingPunct="1">
              <a:spcBef>
                <a:spcPct val="20000"/>
              </a:spcBef>
              <a:buFont typeface="Arial" panose="020B0604020202020204" pitchFamily="34" charset="0"/>
              <a:buNone/>
            </a:pPr>
            <a:r>
              <a:rPr lang="es-ES_tradnl" altLang="es-MX" sz="1800" b="1" dirty="0" smtClean="0">
                <a:solidFill>
                  <a:srgbClr val="A6A6A6"/>
                </a:solidFill>
                <a:latin typeface="Verdana" panose="020B0604030504040204" pitchFamily="34" charset="0"/>
                <a:ea typeface="Verdana" panose="020B0604030504040204" pitchFamily="34" charset="0"/>
                <a:sym typeface="Verdana" panose="020B0604030504040204" pitchFamily="34" charset="0"/>
              </a:rPr>
              <a:t>PROGRAMA MEJORAMIENTO DE BARRIOS</a:t>
            </a:r>
            <a:endParaRPr lang="es-ES_tradnl" altLang="es-MX" sz="1800" b="1" dirty="0">
              <a:solidFill>
                <a:srgbClr val="A6A6A6"/>
              </a:solidFill>
              <a:latin typeface="Verdana" panose="020B0604030504040204" pitchFamily="34" charset="0"/>
              <a:ea typeface="Verdana" panose="020B0604030504040204" pitchFamily="34" charset="0"/>
              <a:sym typeface="Verdana" panose="020B0604030504040204" pitchFamily="34" charset="0"/>
            </a:endParaRPr>
          </a:p>
          <a:p>
            <a:pPr algn="ctr" eaLnBrk="1" hangingPunct="1">
              <a:spcBef>
                <a:spcPct val="20000"/>
              </a:spcBef>
              <a:buFont typeface="Arial" panose="020B0604020202020204" pitchFamily="34" charset="0"/>
              <a:buChar char="•"/>
            </a:pPr>
            <a:endParaRPr lang="en-US" altLang="es-MX" sz="2000" dirty="0">
              <a:solidFill>
                <a:srgbClr val="CCCCCC"/>
              </a:solidFill>
              <a:latin typeface="+mj-lt"/>
            </a:endParaRPr>
          </a:p>
        </p:txBody>
      </p:sp>
      <p:sp>
        <p:nvSpPr>
          <p:cNvPr id="2" name="Marcador de número de diapositiva 1"/>
          <p:cNvSpPr>
            <a:spLocks noGrp="1"/>
          </p:cNvSpPr>
          <p:nvPr>
            <p:ph type="sldNum" sz="quarter" idx="11"/>
          </p:nvPr>
        </p:nvSpPr>
        <p:spPr/>
        <p:txBody>
          <a:bodyPr/>
          <a:lstStyle/>
          <a:p>
            <a:pPr>
              <a:defRPr/>
            </a:pPr>
            <a:fld id="{32D1A4E9-1364-4A8D-AD4F-7CA740160A0E}" type="slidenum">
              <a:rPr lang="en-US" altLang="es-CL" smtClean="0"/>
              <a:pPr>
                <a:defRPr/>
              </a:pPr>
              <a:t>10</a:t>
            </a:fld>
            <a:endParaRPr lang="en-US" altLang="es-CL"/>
          </a:p>
        </p:txBody>
      </p:sp>
    </p:spTree>
    <p:extLst>
      <p:ext uri="{BB962C8B-B14F-4D97-AF65-F5344CB8AC3E}">
        <p14:creationId xmlns:p14="http://schemas.microsoft.com/office/powerpoint/2010/main" val="107732872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8"/>
          <p:cNvSpPr>
            <a:spLocks noGrp="1"/>
          </p:cNvSpPr>
          <p:nvPr>
            <p:ph idx="1"/>
          </p:nvPr>
        </p:nvSpPr>
        <p:spPr>
          <a:xfrm>
            <a:off x="467544" y="1196752"/>
            <a:ext cx="7849369" cy="4896544"/>
          </a:xfrm>
        </p:spPr>
        <p:txBody>
          <a:bodyPr/>
          <a:lstStyle/>
          <a:p>
            <a:pPr algn="just" eaLnBrk="1" hangingPunct="1">
              <a:buClr>
                <a:srgbClr val="006CB7"/>
              </a:buClr>
            </a:pPr>
            <a:r>
              <a:rPr lang="es-MX" altLang="es-MX" sz="1800" dirty="0" smtClean="0">
                <a:solidFill>
                  <a:schemeClr val="tx1"/>
                </a:solidFill>
                <a:latin typeface="Verdana" panose="020B0604030504040204" pitchFamily="34" charset="0"/>
                <a:ea typeface="Verdana" panose="020B0604030504040204" pitchFamily="34" charset="0"/>
              </a:rPr>
              <a:t>La producción de agua tiene un costo directo asociado a la energía requerida.</a:t>
            </a:r>
          </a:p>
          <a:p>
            <a:pPr algn="just" eaLnBrk="1" hangingPunct="1">
              <a:buClr>
                <a:srgbClr val="006CB7"/>
              </a:buClr>
            </a:pPr>
            <a:endParaRPr lang="es-MX" altLang="es-MX" sz="18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pPr>
            <a:r>
              <a:rPr lang="es-MX" altLang="es-MX" sz="1800" dirty="0" smtClean="0">
                <a:solidFill>
                  <a:schemeClr val="tx1"/>
                </a:solidFill>
                <a:latin typeface="Verdana" panose="020B0604030504040204" pitchFamily="34" charset="0"/>
                <a:ea typeface="Verdana" panose="020B0604030504040204" pitchFamily="34" charset="0"/>
              </a:rPr>
              <a:t>Como SUBDERE incentivamos y financiamos proyectos que implementan tecnologías más eficientes que reduzcan el consumo de energía, que permitan hacer gestión sobre la producción eficiente de agua y/o que consideren el cambio de matriz energética por energías renovables.</a:t>
            </a:r>
          </a:p>
          <a:p>
            <a:pPr algn="just" eaLnBrk="1" hangingPunct="1">
              <a:buClr>
                <a:srgbClr val="006CB7"/>
              </a:buClr>
            </a:pPr>
            <a:endParaRPr lang="es-MX" altLang="es-MX" sz="18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pPr>
            <a:r>
              <a:rPr lang="es-MX" altLang="es-MX" sz="1800" dirty="0" smtClean="0">
                <a:solidFill>
                  <a:schemeClr val="tx1"/>
                </a:solidFill>
                <a:latin typeface="Verdana" panose="020B0604030504040204" pitchFamily="34" charset="0"/>
                <a:ea typeface="Verdana" panose="020B0604030504040204" pitchFamily="34" charset="0"/>
              </a:rPr>
              <a:t>Con los proyectos ejecutados, modernizamos los sistemas de producción y recolección obteniendo como resultado la disminución del consumo de energía lo que se traduce en una reducción de los costos operativos y, desde un punto de vista ambiental, en la reducción de emisiones de </a:t>
            </a:r>
            <a:r>
              <a:rPr lang="es-MX" altLang="es-MX" sz="1800" dirty="0" err="1" smtClean="0">
                <a:solidFill>
                  <a:schemeClr val="tx1"/>
                </a:solidFill>
                <a:latin typeface="Verdana" panose="020B0604030504040204" pitchFamily="34" charset="0"/>
                <a:ea typeface="Verdana" panose="020B0604030504040204" pitchFamily="34" charset="0"/>
              </a:rPr>
              <a:t>CO2</a:t>
            </a:r>
            <a:r>
              <a:rPr lang="es-MX" altLang="es-MX" sz="1800" dirty="0" smtClean="0">
                <a:solidFill>
                  <a:schemeClr val="tx1"/>
                </a:solidFill>
                <a:latin typeface="Verdana" panose="020B0604030504040204" pitchFamily="34" charset="0"/>
                <a:ea typeface="Verdana" panose="020B0604030504040204" pitchFamily="34" charset="0"/>
              </a:rPr>
              <a:t>. </a:t>
            </a:r>
          </a:p>
          <a:p>
            <a:pPr lvl="2" eaLnBrk="1" hangingPunct="1"/>
            <a:endParaRPr lang="es-ES_tradnl" altLang="es-MX" sz="1400" dirty="0" smtClean="0">
              <a:latin typeface="Verdana" panose="020B0604030504040204" pitchFamily="34" charset="0"/>
              <a:ea typeface="Verdana" panose="020B0604030504040204" pitchFamily="34" charset="0"/>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11</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60447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8"/>
          <p:cNvSpPr>
            <a:spLocks noGrp="1"/>
          </p:cNvSpPr>
          <p:nvPr>
            <p:ph idx="1"/>
          </p:nvPr>
        </p:nvSpPr>
        <p:spPr>
          <a:xfrm>
            <a:off x="467544" y="980728"/>
            <a:ext cx="7849369" cy="4824536"/>
          </a:xfrm>
        </p:spPr>
        <p:txBody>
          <a:bodyPr/>
          <a:lstStyle/>
          <a:p>
            <a:pPr marL="0" indent="0" eaLnBrk="1" hangingPunct="1">
              <a:buClr>
                <a:srgbClr val="006CB7"/>
              </a:buClr>
              <a:buNone/>
            </a:pPr>
            <a:r>
              <a:rPr lang="es-MX" altLang="es-MX" sz="1600" dirty="0" smtClean="0">
                <a:solidFill>
                  <a:schemeClr val="tx1"/>
                </a:solidFill>
                <a:latin typeface="Verdana" panose="020B0604030504040204" pitchFamily="34" charset="0"/>
                <a:ea typeface="Verdana" panose="020B0604030504040204" pitchFamily="34" charset="0"/>
              </a:rPr>
              <a:t>Algunos ejemplos de componentes que forman parte de nuestras  obras y que están asociados a mejorar la eficiencia energética son:</a:t>
            </a:r>
          </a:p>
          <a:p>
            <a:pPr marL="0" indent="0" eaLnBrk="1" hangingPunct="1">
              <a:buClr>
                <a:srgbClr val="006CB7"/>
              </a:buClr>
              <a:buNone/>
            </a:pPr>
            <a:endParaRPr lang="es-MX" altLang="es-MX" sz="1600" dirty="0" smtClean="0">
              <a:solidFill>
                <a:schemeClr val="tx1"/>
              </a:solidFill>
              <a:latin typeface="Verdana" panose="020B0604030504040204" pitchFamily="34" charset="0"/>
              <a:ea typeface="Verdana" panose="020B0604030504040204" pitchFamily="34" charset="0"/>
            </a:endParaRPr>
          </a:p>
          <a:p>
            <a:pPr eaLnBrk="1" hangingPunct="1">
              <a:buClr>
                <a:srgbClr val="006CB7"/>
              </a:buClr>
            </a:pPr>
            <a:r>
              <a:rPr lang="es-MX" altLang="es-MX" sz="1600" dirty="0" smtClean="0">
                <a:solidFill>
                  <a:schemeClr val="tx1"/>
                </a:solidFill>
                <a:latin typeface="Verdana" panose="020B0604030504040204" pitchFamily="34" charset="0"/>
                <a:ea typeface="Verdana" panose="020B0604030504040204" pitchFamily="34" charset="0"/>
              </a:rPr>
              <a:t>Implementación de Sistemas fotovoltaicos. Ejemplo: Paneles y luminarias solares. </a:t>
            </a:r>
          </a:p>
          <a:p>
            <a:pPr marL="0" indent="0" eaLnBrk="1" hangingPunct="1">
              <a:buClr>
                <a:srgbClr val="006CB7"/>
              </a:buClr>
              <a:buNone/>
            </a:pPr>
            <a:endParaRPr lang="es-MX" altLang="es-MX" sz="1600" dirty="0" smtClean="0">
              <a:solidFill>
                <a:schemeClr val="tx1"/>
              </a:solidFill>
              <a:latin typeface="Verdana" panose="020B0604030504040204" pitchFamily="34" charset="0"/>
              <a:ea typeface="Verdana" panose="020B0604030504040204" pitchFamily="34" charset="0"/>
            </a:endParaRPr>
          </a:p>
          <a:p>
            <a:pPr eaLnBrk="1" hangingPunct="1">
              <a:buClr>
                <a:srgbClr val="006CB7"/>
              </a:buClr>
            </a:pPr>
            <a:r>
              <a:rPr lang="es-MX" altLang="es-MX" sz="1600" dirty="0" smtClean="0">
                <a:solidFill>
                  <a:schemeClr val="tx1"/>
                </a:solidFill>
                <a:latin typeface="Verdana" panose="020B0604030504040204" pitchFamily="34" charset="0"/>
                <a:ea typeface="Verdana" panose="020B0604030504040204" pitchFamily="34" charset="0"/>
              </a:rPr>
              <a:t>Implementación Sistemas de telemetría y control. Ejemplo: </a:t>
            </a:r>
            <a:r>
              <a:rPr lang="es-MX" altLang="es-MX" sz="1600" dirty="0">
                <a:solidFill>
                  <a:schemeClr val="tx1"/>
                </a:solidFill>
                <a:latin typeface="Verdana" panose="020B0604030504040204" pitchFamily="34" charset="0"/>
                <a:ea typeface="Verdana" panose="020B0604030504040204" pitchFamily="34" charset="0"/>
              </a:rPr>
              <a:t>sensores </a:t>
            </a:r>
            <a:r>
              <a:rPr lang="es-MX" altLang="es-MX" sz="1600" dirty="0" smtClean="0">
                <a:solidFill>
                  <a:schemeClr val="tx1"/>
                </a:solidFill>
                <a:latin typeface="Verdana" panose="020B0604030504040204" pitchFamily="34" charset="0"/>
                <a:ea typeface="Verdana" panose="020B0604030504040204" pitchFamily="34" charset="0"/>
              </a:rPr>
              <a:t>de caudal </a:t>
            </a:r>
            <a:r>
              <a:rPr lang="es-MX" altLang="es-MX" sz="1600" dirty="0">
                <a:solidFill>
                  <a:schemeClr val="tx1"/>
                </a:solidFill>
                <a:latin typeface="Verdana" panose="020B0604030504040204" pitchFamily="34" charset="0"/>
                <a:ea typeface="Verdana" panose="020B0604030504040204" pitchFamily="34" charset="0"/>
              </a:rPr>
              <a:t>y </a:t>
            </a:r>
            <a:r>
              <a:rPr lang="es-MX" altLang="es-MX" sz="1600" dirty="0" smtClean="0">
                <a:solidFill>
                  <a:schemeClr val="tx1"/>
                </a:solidFill>
                <a:latin typeface="Verdana" panose="020B0604030504040204" pitchFamily="34" charset="0"/>
                <a:ea typeface="Verdana" panose="020B0604030504040204" pitchFamily="34" charset="0"/>
              </a:rPr>
              <a:t>presión que permiten gestionar eficientemente la producción y distribución de agua.</a:t>
            </a:r>
          </a:p>
          <a:p>
            <a:pPr eaLnBrk="1" hangingPunct="1">
              <a:buClr>
                <a:srgbClr val="006CB7"/>
              </a:buClr>
            </a:pPr>
            <a:endParaRPr lang="es-MX" altLang="es-MX" sz="1600" dirty="0" smtClean="0">
              <a:solidFill>
                <a:schemeClr val="tx1"/>
              </a:solidFill>
              <a:latin typeface="Verdana" panose="020B0604030504040204" pitchFamily="34" charset="0"/>
              <a:ea typeface="Verdana" panose="020B0604030504040204" pitchFamily="34" charset="0"/>
            </a:endParaRPr>
          </a:p>
          <a:p>
            <a:pPr eaLnBrk="1" hangingPunct="1">
              <a:buClr>
                <a:srgbClr val="006CB7"/>
              </a:buClr>
            </a:pPr>
            <a:r>
              <a:rPr lang="es-MX" altLang="es-MX" sz="1600" dirty="0" smtClean="0">
                <a:solidFill>
                  <a:schemeClr val="tx1"/>
                </a:solidFill>
                <a:latin typeface="Verdana" panose="020B0604030504040204" pitchFamily="34" charset="0"/>
                <a:ea typeface="Verdana" panose="020B0604030504040204" pitchFamily="34" charset="0"/>
              </a:rPr>
              <a:t>Cambios de componentes de mejor eficiencia (mecánicos, eléctricos y electrónicos) de la línea de producción de agua. Ejemplo: Cambio de bombas más modernas y eficientes.</a:t>
            </a:r>
          </a:p>
          <a:p>
            <a:pPr eaLnBrk="1" hangingPunct="1">
              <a:buClr>
                <a:srgbClr val="006CB7"/>
              </a:buClr>
            </a:pPr>
            <a:endParaRPr lang="es-MX" altLang="es-MX" sz="1600" dirty="0" smtClean="0">
              <a:solidFill>
                <a:schemeClr val="tx1"/>
              </a:solidFill>
              <a:latin typeface="Verdana" panose="020B0604030504040204" pitchFamily="34" charset="0"/>
              <a:ea typeface="Verdana" panose="020B0604030504040204" pitchFamily="34" charset="0"/>
            </a:endParaRPr>
          </a:p>
          <a:p>
            <a:pPr eaLnBrk="1" hangingPunct="1">
              <a:buClr>
                <a:srgbClr val="006CB7"/>
              </a:buClr>
            </a:pPr>
            <a:r>
              <a:rPr lang="es-MX" altLang="es-MX" sz="1600" dirty="0" smtClean="0">
                <a:solidFill>
                  <a:schemeClr val="tx1"/>
                </a:solidFill>
                <a:latin typeface="Verdana" panose="020B0604030504040204" pitchFamily="34" charset="0"/>
                <a:ea typeface="Verdana" panose="020B0604030504040204" pitchFamily="34" charset="0"/>
              </a:rPr>
              <a:t>Almacenamiento (Regulación) de agua con estanques elevados (Aprovechamiento de energía gravitacional para distribución de agua). </a:t>
            </a:r>
          </a:p>
          <a:p>
            <a:pPr marL="914400" lvl="2" indent="0" eaLnBrk="1" hangingPunct="1">
              <a:buNone/>
            </a:pPr>
            <a:endParaRPr lang="es-ES_tradnl" altLang="es-MX" sz="1400" dirty="0" smtClean="0">
              <a:solidFill>
                <a:schemeClr val="tx1"/>
              </a:solidFill>
              <a:latin typeface="+mj-lt"/>
              <a:ea typeface="ヒラギノ角ゴ Pro W3" pitchFamily="2" charset="-128"/>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12</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82829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7"/>
          <p:cNvSpPr txBox="1">
            <a:spLocks/>
          </p:cNvSpPr>
          <p:nvPr/>
        </p:nvSpPr>
        <p:spPr bwMode="auto">
          <a:xfrm>
            <a:off x="133654" y="806033"/>
            <a:ext cx="835292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solidFill>
                  <a:srgbClr val="006CB7"/>
                </a:solidFill>
                <a:latin typeface="Verdana" panose="020B0604030504040204" pitchFamily="34" charset="0"/>
                <a:cs typeface="ヒラギノ角ゴ Pro W3" charset="0"/>
              </a:defRPr>
            </a:lvl1pPr>
            <a:lvl2pPr>
              <a:defRPr>
                <a:solidFill>
                  <a:srgbClr val="006CB7"/>
                </a:solidFill>
                <a:latin typeface="Verdana" charset="0"/>
                <a:ea typeface="ヒラギノ角ゴ Pro W3" charset="-128"/>
                <a:cs typeface="ヒラギノ角ゴ Pro W3" charset="0"/>
              </a:defRPr>
            </a:lvl2pPr>
            <a:lvl3pPr>
              <a:defRPr>
                <a:solidFill>
                  <a:srgbClr val="006CB7"/>
                </a:solidFill>
                <a:latin typeface="Verdana" charset="0"/>
                <a:ea typeface="ヒラギノ角ゴ Pro W3" charset="-128"/>
                <a:cs typeface="ヒラギノ角ゴ Pro W3" charset="0"/>
              </a:defRPr>
            </a:lvl3pPr>
            <a:lvl4pPr>
              <a:defRPr>
                <a:solidFill>
                  <a:srgbClr val="006CB7"/>
                </a:solidFill>
                <a:latin typeface="Verdana" charset="0"/>
                <a:ea typeface="ヒラギノ角ゴ Pro W3" charset="-128"/>
                <a:cs typeface="ヒラギノ角ゴ Pro W3" charset="0"/>
              </a:defRPr>
            </a:lvl4pPr>
            <a:lvl5pPr>
              <a:defRPr>
                <a:solidFill>
                  <a:srgbClr val="006CB7"/>
                </a:solidFill>
                <a:latin typeface="Verdana" charset="0"/>
                <a:ea typeface="ヒラギノ角ゴ Pro W3" charset="-128"/>
                <a:cs typeface="ヒラギノ角ゴ Pro W3" charset="0"/>
              </a:defRPr>
            </a:lvl5pPr>
            <a:lvl6pPr marL="457200" defTabSz="457200" fontAlgn="base">
              <a:spcBef>
                <a:spcPct val="0"/>
              </a:spcBef>
              <a:spcAft>
                <a:spcPct val="0"/>
              </a:spcAft>
              <a:defRPr>
                <a:solidFill>
                  <a:srgbClr val="006CB7"/>
                </a:solidFill>
                <a:latin typeface="Verdana" charset="0"/>
                <a:ea typeface="ヒラギノ角ゴ Pro W3" charset="-128"/>
              </a:defRPr>
            </a:lvl6pPr>
            <a:lvl7pPr marL="914400" defTabSz="457200" fontAlgn="base">
              <a:spcBef>
                <a:spcPct val="0"/>
              </a:spcBef>
              <a:spcAft>
                <a:spcPct val="0"/>
              </a:spcAft>
              <a:defRPr>
                <a:solidFill>
                  <a:srgbClr val="006CB7"/>
                </a:solidFill>
                <a:latin typeface="Verdana" charset="0"/>
                <a:ea typeface="ヒラギノ角ゴ Pro W3" charset="-128"/>
              </a:defRPr>
            </a:lvl7pPr>
            <a:lvl8pPr marL="1371600" defTabSz="457200" fontAlgn="base">
              <a:spcBef>
                <a:spcPct val="0"/>
              </a:spcBef>
              <a:spcAft>
                <a:spcPct val="0"/>
              </a:spcAft>
              <a:defRPr>
                <a:solidFill>
                  <a:srgbClr val="006CB7"/>
                </a:solidFill>
                <a:latin typeface="Verdana" charset="0"/>
                <a:ea typeface="ヒラギノ角ゴ Pro W3" charset="-128"/>
              </a:defRPr>
            </a:lvl8pPr>
            <a:lvl9pPr marL="1828800" defTabSz="457200" fontAlgn="base">
              <a:spcBef>
                <a:spcPct val="0"/>
              </a:spcBef>
              <a:spcAft>
                <a:spcPct val="0"/>
              </a:spcAft>
              <a:defRPr>
                <a:solidFill>
                  <a:srgbClr val="006CB7"/>
                </a:solidFill>
                <a:latin typeface="Verdana" charset="0"/>
                <a:ea typeface="ヒラギノ角ゴ Pro W3" charset="-128"/>
              </a:defRPr>
            </a:lvl9pPr>
          </a:lstStyle>
          <a:p>
            <a:pPr algn="ctr"/>
            <a:r>
              <a:rPr lang="es-MX" sz="2000" b="1" dirty="0" smtClean="0">
                <a:solidFill>
                  <a:schemeClr val="accent5"/>
                </a:solidFill>
                <a:ea typeface="Verdana" panose="020B0604030504040204" pitchFamily="34" charset="0"/>
              </a:rPr>
              <a:t>Total Proyectos financiados de Agua </a:t>
            </a:r>
            <a:r>
              <a:rPr lang="es-MX" sz="2000" b="1" dirty="0">
                <a:solidFill>
                  <a:schemeClr val="accent5"/>
                </a:solidFill>
                <a:ea typeface="Verdana" panose="020B0604030504040204" pitchFamily="34" charset="0"/>
              </a:rPr>
              <a:t>P</a:t>
            </a:r>
            <a:r>
              <a:rPr lang="es-MX" sz="2000" b="1" dirty="0" smtClean="0">
                <a:solidFill>
                  <a:schemeClr val="accent5"/>
                </a:solidFill>
                <a:ea typeface="Verdana" panose="020B0604030504040204" pitchFamily="34" charset="0"/>
              </a:rPr>
              <a:t>otable 2018-2021</a:t>
            </a:r>
            <a:endParaRPr lang="es-ES_tradnl" altLang="es-MX" sz="2000" b="1" dirty="0">
              <a:solidFill>
                <a:schemeClr val="accent5"/>
              </a:solidFill>
              <a:ea typeface="Verdana" panose="020B0604030504040204" pitchFamily="34" charset="0"/>
            </a:endParaRPr>
          </a:p>
        </p:txBody>
      </p:sp>
      <p:graphicFrame>
        <p:nvGraphicFramePr>
          <p:cNvPr id="10" name="Tabla 9"/>
          <p:cNvGraphicFramePr>
            <a:graphicFrameLocks noGrp="1"/>
          </p:cNvGraphicFramePr>
          <p:nvPr>
            <p:extLst>
              <p:ext uri="{D42A27DB-BD31-4B8C-83A1-F6EECF244321}">
                <p14:modId xmlns:p14="http://schemas.microsoft.com/office/powerpoint/2010/main" val="3596049829"/>
              </p:ext>
            </p:extLst>
          </p:nvPr>
        </p:nvGraphicFramePr>
        <p:xfrm>
          <a:off x="1043608" y="1489181"/>
          <a:ext cx="7056783" cy="4895693"/>
        </p:xfrm>
        <a:graphic>
          <a:graphicData uri="http://schemas.openxmlformats.org/drawingml/2006/table">
            <a:tbl>
              <a:tblPr firstRow="1" firstCol="1" lastRow="1">
                <a:tableStyleId>{BC89EF96-8CEA-46FF-86C4-4CE0E7609802}</a:tableStyleId>
              </a:tblPr>
              <a:tblGrid>
                <a:gridCol w="2747069">
                  <a:extLst>
                    <a:ext uri="{9D8B030D-6E8A-4147-A177-3AD203B41FA5}">
                      <a16:colId xmlns:a16="http://schemas.microsoft.com/office/drawing/2014/main" val="1629336675"/>
                    </a:ext>
                  </a:extLst>
                </a:gridCol>
                <a:gridCol w="1652224">
                  <a:extLst>
                    <a:ext uri="{9D8B030D-6E8A-4147-A177-3AD203B41FA5}">
                      <a16:colId xmlns:a16="http://schemas.microsoft.com/office/drawing/2014/main" val="1672580740"/>
                    </a:ext>
                  </a:extLst>
                </a:gridCol>
                <a:gridCol w="1642270">
                  <a:extLst>
                    <a:ext uri="{9D8B030D-6E8A-4147-A177-3AD203B41FA5}">
                      <a16:colId xmlns:a16="http://schemas.microsoft.com/office/drawing/2014/main" val="3358742579"/>
                    </a:ext>
                  </a:extLst>
                </a:gridCol>
                <a:gridCol w="1015220">
                  <a:extLst>
                    <a:ext uri="{9D8B030D-6E8A-4147-A177-3AD203B41FA5}">
                      <a16:colId xmlns:a16="http://schemas.microsoft.com/office/drawing/2014/main" val="1988209853"/>
                    </a:ext>
                  </a:extLst>
                </a:gridCol>
              </a:tblGrid>
              <a:tr h="215962">
                <a:tc gridSpan="4">
                  <a:txBody>
                    <a:bodyPr/>
                    <a:lstStyle/>
                    <a:p>
                      <a:pPr algn="ctr" fontAlgn="b"/>
                      <a:r>
                        <a:rPr lang="es-MX" sz="1100" u="none" strike="noStrike" dirty="0">
                          <a:effectLst/>
                          <a:latin typeface="Verdana" panose="020B0604030504040204" pitchFamily="34" charset="0"/>
                          <a:ea typeface="Verdana" panose="020B0604030504040204" pitchFamily="34" charset="0"/>
                        </a:rPr>
                        <a:t>RESUMEN INVERSIÓN </a:t>
                      </a:r>
                      <a:r>
                        <a:rPr lang="es-MX" sz="1100" u="none" strike="noStrike" dirty="0" smtClean="0">
                          <a:effectLst/>
                          <a:latin typeface="Verdana" panose="020B0604030504040204" pitchFamily="34" charset="0"/>
                          <a:ea typeface="Verdana" panose="020B0604030504040204" pitchFamily="34" charset="0"/>
                        </a:rPr>
                        <a:t>2018-2021 POR</a:t>
                      </a:r>
                      <a:r>
                        <a:rPr lang="es-MX" sz="1100" u="none" strike="noStrike" baseline="0" dirty="0" smtClean="0">
                          <a:effectLst/>
                          <a:latin typeface="Verdana" panose="020B0604030504040204" pitchFamily="34" charset="0"/>
                          <a:ea typeface="Verdana" panose="020B0604030504040204" pitchFamily="34" charset="0"/>
                        </a:rPr>
                        <a:t> REGIÓN</a:t>
                      </a:r>
                      <a:endParaRPr lang="es-MX" sz="11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153632668"/>
                  </a:ext>
                </a:extLst>
              </a:tr>
              <a:tr h="238217">
                <a:tc rowSpan="2">
                  <a:txBody>
                    <a:bodyPr/>
                    <a:lstStyle/>
                    <a:p>
                      <a:pPr algn="ctr" fontAlgn="ctr"/>
                      <a:r>
                        <a:rPr lang="es-MX" sz="1100" u="none" strike="noStrike" dirty="0">
                          <a:effectLst/>
                          <a:latin typeface="Verdana" panose="020B0604030504040204" pitchFamily="34" charset="0"/>
                          <a:ea typeface="Verdana" panose="020B0604030504040204" pitchFamily="34" charset="0"/>
                        </a:rPr>
                        <a:t>Nº REGIÓN</a:t>
                      </a:r>
                      <a:endParaRPr lang="es-MX" sz="11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gridSpan="3">
                  <a:txBody>
                    <a:bodyPr/>
                    <a:lstStyle/>
                    <a:p>
                      <a:pPr algn="ctr" fontAlgn="b"/>
                      <a:r>
                        <a:rPr lang="es-MX" sz="1100" u="none" strike="noStrike">
                          <a:effectLst/>
                          <a:latin typeface="Verdana" panose="020B0604030504040204" pitchFamily="34" charset="0"/>
                          <a:ea typeface="Verdana" panose="020B0604030504040204" pitchFamily="34" charset="0"/>
                        </a:rPr>
                        <a:t>Total</a:t>
                      </a:r>
                      <a:endParaRPr lang="es-MX" sz="1100" b="1"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45400851"/>
                  </a:ext>
                </a:extLst>
              </a:tr>
              <a:tr h="238217">
                <a:tc vMerge="1">
                  <a:txBody>
                    <a:bodyPr/>
                    <a:lstStyle/>
                    <a:p>
                      <a:endParaRPr lang="es-MX"/>
                    </a:p>
                  </a:txBody>
                  <a:tcPr/>
                </a:tc>
                <a:tc>
                  <a:txBody>
                    <a:bodyPr/>
                    <a:lstStyle/>
                    <a:p>
                      <a:pPr algn="ctr" fontAlgn="ctr"/>
                      <a:r>
                        <a:rPr lang="es-MX" sz="1100" u="none" strike="noStrike">
                          <a:effectLst/>
                          <a:latin typeface="Verdana" panose="020B0604030504040204" pitchFamily="34" charset="0"/>
                          <a:ea typeface="Verdana" panose="020B0604030504040204" pitchFamily="34" charset="0"/>
                        </a:rPr>
                        <a:t>Proyectos</a:t>
                      </a:r>
                      <a:endParaRPr lang="es-MX" sz="1100" b="1"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100" u="none" strike="noStrike" err="1">
                          <a:effectLst/>
                          <a:latin typeface="Verdana" panose="020B0604030504040204" pitchFamily="34" charset="0"/>
                          <a:ea typeface="Verdana" panose="020B0604030504040204" pitchFamily="34" charset="0"/>
                        </a:rPr>
                        <a:t>Asig</a:t>
                      </a:r>
                      <a:r>
                        <a:rPr lang="es-MX" sz="1100" u="none" strike="noStrike">
                          <a:effectLst/>
                          <a:latin typeface="Verdana" panose="020B0604030504040204" pitchFamily="34" charset="0"/>
                          <a:ea typeface="Verdana" panose="020B0604030504040204" pitchFamily="34" charset="0"/>
                        </a:rPr>
                        <a:t>. </a:t>
                      </a:r>
                      <a:r>
                        <a:rPr lang="es-MX" sz="1100" u="none" strike="noStrike" smtClean="0">
                          <a:effectLst/>
                          <a:latin typeface="Verdana" panose="020B0604030504040204" pitchFamily="34" charset="0"/>
                          <a:ea typeface="Verdana" panose="020B0604030504040204" pitchFamily="34" charset="0"/>
                        </a:rPr>
                        <a:t>Total $</a:t>
                      </a:r>
                      <a:endParaRPr lang="es-MX" sz="1100" b="1"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a:t>
                      </a:r>
                      <a:endParaRPr lang="es-MX" sz="1100" b="1"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770121536"/>
                  </a:ext>
                </a:extLst>
              </a:tr>
              <a:tr h="294762">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Arica y Parinacota</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12</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1.845.357.925</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2%</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003733375"/>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Tarapacá</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4</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588.187.756</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318536080"/>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Antofagasta</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9</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717.050.529</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937577545"/>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Atacama</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13</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1.147.258.007</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448885311"/>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Coquimbo</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37</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3.714.709.736</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4%</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4264068044"/>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Valparaíso</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41</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3.766.049.297</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4%</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886780324"/>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a:t>
                      </a:r>
                      <a:r>
                        <a:rPr lang="es-MX" sz="1100" u="none" strike="noStrike" dirty="0" smtClean="0">
                          <a:effectLst/>
                          <a:latin typeface="Verdana" panose="020B0604030504040204" pitchFamily="34" charset="0"/>
                          <a:ea typeface="Verdana" panose="020B0604030504040204" pitchFamily="34" charset="0"/>
                        </a:rPr>
                        <a:t>Metropolitana</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60</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4.183.923.396</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5%</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507028454"/>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a:t>
                      </a:r>
                      <a:r>
                        <a:rPr lang="es-MX" sz="1100" u="none" strike="noStrike" dirty="0" smtClean="0">
                          <a:effectLst/>
                          <a:latin typeface="Verdana" panose="020B0604030504040204" pitchFamily="34" charset="0"/>
                          <a:ea typeface="Verdana" panose="020B0604030504040204" pitchFamily="34" charset="0"/>
                        </a:rPr>
                        <a:t>O´Higgins</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29</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3.214.937.627</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4%</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109480076"/>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del Maule</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47</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4.453.269.891</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5%</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075493092"/>
                  </a:ext>
                </a:extLst>
              </a:tr>
              <a:tr h="238217">
                <a:tc>
                  <a:txBody>
                    <a:bodyPr/>
                    <a:lstStyle/>
                    <a:p>
                      <a:pPr algn="ctr" fontAlgn="b"/>
                      <a:r>
                        <a:rPr lang="es-MX" sz="1100" u="none" strike="noStrike">
                          <a:effectLst/>
                          <a:latin typeface="Verdana" panose="020B0604030504040204" pitchFamily="34" charset="0"/>
                          <a:ea typeface="Verdana" panose="020B0604030504040204" pitchFamily="34" charset="0"/>
                        </a:rPr>
                        <a:t>Región de Ñuble</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97</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16.633.377.548</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19%</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444350019"/>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del </a:t>
                      </a:r>
                      <a:r>
                        <a:rPr lang="es-MX" sz="1100" u="none" strike="noStrike" dirty="0" err="1">
                          <a:effectLst/>
                          <a:latin typeface="Verdana" panose="020B0604030504040204" pitchFamily="34" charset="0"/>
                          <a:ea typeface="Verdana" panose="020B0604030504040204" pitchFamily="34" charset="0"/>
                        </a:rPr>
                        <a:t>Bio</a:t>
                      </a:r>
                      <a:r>
                        <a:rPr lang="es-MX" sz="1100" u="none" strike="noStrike" dirty="0">
                          <a:effectLst/>
                          <a:latin typeface="Verdana" panose="020B0604030504040204" pitchFamily="34" charset="0"/>
                          <a:ea typeface="Verdana" panose="020B0604030504040204" pitchFamily="34" charset="0"/>
                        </a:rPr>
                        <a:t> </a:t>
                      </a:r>
                      <a:r>
                        <a:rPr lang="es-MX" sz="1100" u="none" strike="noStrike" dirty="0" err="1">
                          <a:effectLst/>
                          <a:latin typeface="Verdana" panose="020B0604030504040204" pitchFamily="34" charset="0"/>
                          <a:ea typeface="Verdana" panose="020B0604030504040204" pitchFamily="34" charset="0"/>
                        </a:rPr>
                        <a:t>Bio</a:t>
                      </a:r>
                      <a:r>
                        <a:rPr lang="es-MX" sz="1100" u="none" strike="noStrike" dirty="0">
                          <a:effectLst/>
                          <a:latin typeface="Verdana" panose="020B0604030504040204" pitchFamily="34" charset="0"/>
                          <a:ea typeface="Verdana" panose="020B0604030504040204" pitchFamily="34" charset="0"/>
                        </a:rPr>
                        <a:t> </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84</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13.498.669.618</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15%</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339779323"/>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a:t>
                      </a:r>
                      <a:r>
                        <a:rPr lang="es-MX" sz="1100" u="none" strike="noStrike" dirty="0" smtClean="0">
                          <a:effectLst/>
                          <a:latin typeface="Verdana" panose="020B0604030504040204" pitchFamily="34" charset="0"/>
                          <a:ea typeface="Verdana" panose="020B0604030504040204" pitchFamily="34" charset="0"/>
                        </a:rPr>
                        <a:t>La </a:t>
                      </a:r>
                      <a:r>
                        <a:rPr lang="es-MX" sz="1100" u="none" strike="noStrike" dirty="0">
                          <a:effectLst/>
                          <a:latin typeface="Verdana" panose="020B0604030504040204" pitchFamily="34" charset="0"/>
                          <a:ea typeface="Verdana" panose="020B0604030504040204" pitchFamily="34" charset="0"/>
                        </a:rPr>
                        <a:t>Araucanía </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191</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23.559.296.387</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27%</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825557003"/>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Los Ríos</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36</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1.986.029.063</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2%</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102493557"/>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Los Lagos</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125</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6.120.128.035</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7%</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990005198"/>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Región de Aysén</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14</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1.615.601.348</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2%</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443783969"/>
                  </a:ext>
                </a:extLst>
              </a:tr>
              <a:tr h="306423">
                <a:tc>
                  <a:txBody>
                    <a:bodyPr/>
                    <a:lstStyle/>
                    <a:p>
                      <a:pPr algn="ctr" fontAlgn="b"/>
                      <a:r>
                        <a:rPr lang="es-MX" sz="1100" u="none" strike="noStrike" dirty="0" smtClean="0">
                          <a:effectLst/>
                          <a:latin typeface="Verdana" panose="020B0604030504040204" pitchFamily="34" charset="0"/>
                          <a:ea typeface="Verdana" panose="020B0604030504040204" pitchFamily="34" charset="0"/>
                        </a:rPr>
                        <a:t>Región de Magallanes y Antártica Chilena</a:t>
                      </a:r>
                      <a:endParaRPr lang="es-MX" sz="1100" u="none" strike="noStrike" dirty="0">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3</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492.009.752</a:t>
                      </a:r>
                      <a:endParaRPr lang="es-MX" sz="11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1%</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025743446"/>
                  </a:ext>
                </a:extLst>
              </a:tr>
              <a:tr h="238217">
                <a:tc>
                  <a:txBody>
                    <a:bodyPr/>
                    <a:lstStyle/>
                    <a:p>
                      <a:pPr algn="ctr" fontAlgn="b"/>
                      <a:r>
                        <a:rPr lang="es-MX" sz="1100" u="none" strike="noStrike" dirty="0">
                          <a:effectLst/>
                          <a:latin typeface="Verdana" panose="020B0604030504040204" pitchFamily="34" charset="0"/>
                          <a:ea typeface="Verdana" panose="020B0604030504040204" pitchFamily="34" charset="0"/>
                        </a:rPr>
                        <a:t>Total general</a:t>
                      </a:r>
                      <a:endParaRPr lang="es-MX" sz="11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802</a:t>
                      </a:r>
                      <a:endParaRPr lang="es-MX" sz="1100" b="1"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a:effectLst/>
                          <a:latin typeface="Verdana" panose="020B0604030504040204" pitchFamily="34" charset="0"/>
                          <a:ea typeface="Verdana" panose="020B0604030504040204" pitchFamily="34" charset="0"/>
                        </a:rPr>
                        <a:t>87.535.855.915</a:t>
                      </a:r>
                      <a:endParaRPr lang="es-MX" sz="1100" b="1"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b"/>
                      <a:r>
                        <a:rPr lang="es-MX" sz="1100" u="none" strike="noStrike" dirty="0">
                          <a:effectLst/>
                          <a:latin typeface="Verdana" panose="020B0604030504040204" pitchFamily="34" charset="0"/>
                          <a:ea typeface="Verdana" panose="020B0604030504040204" pitchFamily="34" charset="0"/>
                        </a:rPr>
                        <a:t>100%</a:t>
                      </a:r>
                      <a:endParaRPr lang="es-MX" sz="11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039235362"/>
                  </a:ext>
                </a:extLst>
              </a:tr>
            </a:tbl>
          </a:graphicData>
        </a:graphic>
      </p:graphicFrame>
      <p:sp>
        <p:nvSpPr>
          <p:cNvPr id="2" name="Marcador de número de diapositiva 1"/>
          <p:cNvSpPr>
            <a:spLocks noGrp="1"/>
          </p:cNvSpPr>
          <p:nvPr>
            <p:ph type="sldNum" sz="quarter" idx="12"/>
          </p:nvPr>
        </p:nvSpPr>
        <p:spPr/>
        <p:txBody>
          <a:bodyPr/>
          <a:lstStyle/>
          <a:p>
            <a:pPr>
              <a:defRPr/>
            </a:pPr>
            <a:fld id="{E461015C-08B5-49CE-A262-706062666CC1}" type="slidenum">
              <a:rPr lang="en-US" altLang="es-CL" smtClean="0"/>
              <a:pPr>
                <a:defRPr/>
              </a:pPr>
              <a:t>13</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8835537"/>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7"/>
          <p:cNvSpPr txBox="1">
            <a:spLocks/>
          </p:cNvSpPr>
          <p:nvPr/>
        </p:nvSpPr>
        <p:spPr bwMode="auto">
          <a:xfrm>
            <a:off x="755576" y="499715"/>
            <a:ext cx="753653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solidFill>
                  <a:srgbClr val="006CB7"/>
                </a:solidFill>
                <a:latin typeface="Verdana" panose="020B0604030504040204" pitchFamily="34" charset="0"/>
                <a:cs typeface="ヒラギノ角ゴ Pro W3" charset="0"/>
              </a:defRPr>
            </a:lvl1pPr>
            <a:lvl2pPr>
              <a:defRPr>
                <a:solidFill>
                  <a:srgbClr val="006CB7"/>
                </a:solidFill>
                <a:latin typeface="Verdana" charset="0"/>
                <a:ea typeface="ヒラギノ角ゴ Pro W3" charset="-128"/>
                <a:cs typeface="ヒラギノ角ゴ Pro W3" charset="0"/>
              </a:defRPr>
            </a:lvl2pPr>
            <a:lvl3pPr>
              <a:defRPr>
                <a:solidFill>
                  <a:srgbClr val="006CB7"/>
                </a:solidFill>
                <a:latin typeface="Verdana" charset="0"/>
                <a:ea typeface="ヒラギノ角ゴ Pro W3" charset="-128"/>
                <a:cs typeface="ヒラギノ角ゴ Pro W3" charset="0"/>
              </a:defRPr>
            </a:lvl3pPr>
            <a:lvl4pPr>
              <a:defRPr>
                <a:solidFill>
                  <a:srgbClr val="006CB7"/>
                </a:solidFill>
                <a:latin typeface="Verdana" charset="0"/>
                <a:ea typeface="ヒラギノ角ゴ Pro W3" charset="-128"/>
                <a:cs typeface="ヒラギノ角ゴ Pro W3" charset="0"/>
              </a:defRPr>
            </a:lvl4pPr>
            <a:lvl5pPr>
              <a:defRPr>
                <a:solidFill>
                  <a:srgbClr val="006CB7"/>
                </a:solidFill>
                <a:latin typeface="Verdana" charset="0"/>
                <a:ea typeface="ヒラギノ角ゴ Pro W3" charset="-128"/>
                <a:cs typeface="ヒラギノ角ゴ Pro W3" charset="0"/>
              </a:defRPr>
            </a:lvl5pPr>
            <a:lvl6pPr marL="457200" defTabSz="457200" fontAlgn="base">
              <a:spcBef>
                <a:spcPct val="0"/>
              </a:spcBef>
              <a:spcAft>
                <a:spcPct val="0"/>
              </a:spcAft>
              <a:defRPr>
                <a:solidFill>
                  <a:srgbClr val="006CB7"/>
                </a:solidFill>
                <a:latin typeface="Verdana" charset="0"/>
                <a:ea typeface="ヒラギノ角ゴ Pro W3" charset="-128"/>
              </a:defRPr>
            </a:lvl6pPr>
            <a:lvl7pPr marL="914400" defTabSz="457200" fontAlgn="base">
              <a:spcBef>
                <a:spcPct val="0"/>
              </a:spcBef>
              <a:spcAft>
                <a:spcPct val="0"/>
              </a:spcAft>
              <a:defRPr>
                <a:solidFill>
                  <a:srgbClr val="006CB7"/>
                </a:solidFill>
                <a:latin typeface="Verdana" charset="0"/>
                <a:ea typeface="ヒラギノ角ゴ Pro W3" charset="-128"/>
              </a:defRPr>
            </a:lvl7pPr>
            <a:lvl8pPr marL="1371600" defTabSz="457200" fontAlgn="base">
              <a:spcBef>
                <a:spcPct val="0"/>
              </a:spcBef>
              <a:spcAft>
                <a:spcPct val="0"/>
              </a:spcAft>
              <a:defRPr>
                <a:solidFill>
                  <a:srgbClr val="006CB7"/>
                </a:solidFill>
                <a:latin typeface="Verdana" charset="0"/>
                <a:ea typeface="ヒラギノ角ゴ Pro W3" charset="-128"/>
              </a:defRPr>
            </a:lvl8pPr>
            <a:lvl9pPr marL="1828800" defTabSz="457200" fontAlgn="base">
              <a:spcBef>
                <a:spcPct val="0"/>
              </a:spcBef>
              <a:spcAft>
                <a:spcPct val="0"/>
              </a:spcAft>
              <a:defRPr>
                <a:solidFill>
                  <a:srgbClr val="006CB7"/>
                </a:solidFill>
                <a:latin typeface="Verdana" charset="0"/>
                <a:ea typeface="ヒラギノ角ゴ Pro W3" charset="-128"/>
              </a:defRPr>
            </a:lvl9pPr>
          </a:lstStyle>
          <a:p>
            <a:pPr algn="ctr"/>
            <a:r>
              <a:rPr lang="es-MX" b="1" dirty="0" smtClean="0">
                <a:solidFill>
                  <a:schemeClr val="accent5"/>
                </a:solidFill>
                <a:ea typeface="Verdana" panose="020B0604030504040204" pitchFamily="34" charset="0"/>
              </a:rPr>
              <a:t>Total financiamiento de proyectos de agua potable con componentes de eficiencia energética, 2018-2021</a:t>
            </a:r>
            <a:endParaRPr lang="es-ES_tradnl" altLang="es-MX" b="1" dirty="0">
              <a:solidFill>
                <a:schemeClr val="accent5"/>
              </a:solidFill>
              <a:ea typeface="Verdana" panose="020B0604030504040204" pitchFamily="34" charset="0"/>
            </a:endParaRPr>
          </a:p>
        </p:txBody>
      </p:sp>
      <p:sp>
        <p:nvSpPr>
          <p:cNvPr id="7" name="Content Placeholder 8"/>
          <p:cNvSpPr>
            <a:spLocks noGrp="1"/>
          </p:cNvSpPr>
          <p:nvPr>
            <p:ph idx="1"/>
          </p:nvPr>
        </p:nvSpPr>
        <p:spPr>
          <a:xfrm>
            <a:off x="539552" y="1495822"/>
            <a:ext cx="7752560" cy="2232248"/>
          </a:xfrm>
        </p:spPr>
        <p:txBody>
          <a:bodyPr/>
          <a:lstStyle/>
          <a:p>
            <a:pPr algn="just" eaLnBrk="1" hangingPunct="1">
              <a:buClr>
                <a:srgbClr val="006CB7"/>
              </a:buClr>
            </a:pPr>
            <a:r>
              <a:rPr lang="es-MX" altLang="es-MX" sz="1600" dirty="0" smtClean="0">
                <a:solidFill>
                  <a:schemeClr val="tx1"/>
                </a:solidFill>
                <a:latin typeface="Verdana" panose="020B0604030504040204" pitchFamily="34" charset="0"/>
                <a:ea typeface="Verdana" panose="020B0604030504040204" pitchFamily="34" charset="0"/>
              </a:rPr>
              <a:t>De 802 obras asociadas a Agua Potable ejecutadas, a lo menos 154 tienen componentes que mejoran la eficiencia energética y 89 fueron ejecutados en </a:t>
            </a:r>
            <a:r>
              <a:rPr lang="es-MX" altLang="es-MX" sz="1600" dirty="0" err="1" smtClean="0">
                <a:solidFill>
                  <a:schemeClr val="tx1"/>
                </a:solidFill>
                <a:latin typeface="Verdana" panose="020B0604030504040204" pitchFamily="34" charset="0"/>
                <a:ea typeface="Verdana" panose="020B0604030504040204" pitchFamily="34" charset="0"/>
              </a:rPr>
              <a:t>APR</a:t>
            </a:r>
            <a:r>
              <a:rPr lang="es-MX" altLang="es-MX" sz="1600" dirty="0" smtClean="0">
                <a:solidFill>
                  <a:schemeClr val="tx1"/>
                </a:solidFill>
                <a:latin typeface="Verdana" panose="020B0604030504040204" pitchFamily="34" charset="0"/>
                <a:ea typeface="Verdana" panose="020B0604030504040204" pitchFamily="34" charset="0"/>
              </a:rPr>
              <a:t>.</a:t>
            </a:r>
          </a:p>
          <a:p>
            <a:pPr algn="just" eaLnBrk="1" hangingPunct="1">
              <a:buClr>
                <a:srgbClr val="006CB7"/>
              </a:buClr>
            </a:pPr>
            <a:endParaRPr lang="es-MX" altLang="es-MX" sz="16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pPr>
            <a:r>
              <a:rPr lang="es-MX" altLang="es-MX" sz="1600" dirty="0" smtClean="0">
                <a:solidFill>
                  <a:schemeClr val="tx1"/>
                </a:solidFill>
                <a:latin typeface="Verdana" panose="020B0604030504040204" pitchFamily="34" charset="0"/>
                <a:ea typeface="Verdana" panose="020B0604030504040204" pitchFamily="34" charset="0"/>
              </a:rPr>
              <a:t>Estos 154 proyectos representan más de $12.328 millones en inversión; de este monto, $7.586 millones se ejecutaron en </a:t>
            </a:r>
            <a:r>
              <a:rPr lang="es-MX" altLang="es-MX" sz="1600" dirty="0" err="1" smtClean="0">
                <a:solidFill>
                  <a:schemeClr val="tx1"/>
                </a:solidFill>
                <a:latin typeface="Verdana" panose="020B0604030504040204" pitchFamily="34" charset="0"/>
                <a:ea typeface="Verdana" panose="020B0604030504040204" pitchFamily="34" charset="0"/>
              </a:rPr>
              <a:t>APR</a:t>
            </a:r>
            <a:r>
              <a:rPr lang="es-MX" altLang="es-MX" sz="1600" dirty="0" smtClean="0">
                <a:solidFill>
                  <a:schemeClr val="tx1"/>
                </a:solidFill>
                <a:latin typeface="Verdana" panose="020B0604030504040204" pitchFamily="34" charset="0"/>
                <a:ea typeface="Verdana" panose="020B0604030504040204" pitchFamily="34" charset="0"/>
              </a:rPr>
              <a:t>.</a:t>
            </a:r>
          </a:p>
          <a:p>
            <a:pPr algn="just" eaLnBrk="1" hangingPunct="1">
              <a:buClr>
                <a:srgbClr val="006CB7"/>
              </a:buClr>
            </a:pPr>
            <a:endParaRPr lang="es-MX" altLang="es-MX" sz="1800" dirty="0" smtClean="0">
              <a:solidFill>
                <a:schemeClr val="tx1"/>
              </a:solidFill>
              <a:latin typeface="+mj-lt"/>
              <a:ea typeface="ヒラギノ角ゴ Pro W3" pitchFamily="2" charset="-128"/>
            </a:endParaRPr>
          </a:p>
          <a:p>
            <a:pPr lvl="2" algn="just" eaLnBrk="1" hangingPunct="1"/>
            <a:endParaRPr lang="es-ES_tradnl" altLang="es-MX" sz="1400" dirty="0" smtClean="0">
              <a:solidFill>
                <a:schemeClr val="tx1"/>
              </a:solidFill>
              <a:latin typeface="+mj-lt"/>
              <a:ea typeface="ヒラギノ角ゴ Pro W3" pitchFamily="2" charset="-128"/>
            </a:endParaRPr>
          </a:p>
        </p:txBody>
      </p:sp>
      <p:graphicFrame>
        <p:nvGraphicFramePr>
          <p:cNvPr id="4" name="Tabla 3"/>
          <p:cNvGraphicFramePr>
            <a:graphicFrameLocks noGrp="1"/>
          </p:cNvGraphicFramePr>
          <p:nvPr>
            <p:extLst>
              <p:ext uri="{D42A27DB-BD31-4B8C-83A1-F6EECF244321}">
                <p14:modId xmlns:p14="http://schemas.microsoft.com/office/powerpoint/2010/main" val="754337322"/>
              </p:ext>
            </p:extLst>
          </p:nvPr>
        </p:nvGraphicFramePr>
        <p:xfrm>
          <a:off x="827584" y="3573016"/>
          <a:ext cx="7392520" cy="2251865"/>
        </p:xfrm>
        <a:graphic>
          <a:graphicData uri="http://schemas.openxmlformats.org/drawingml/2006/table">
            <a:tbl>
              <a:tblPr firstRow="1" firstCol="1">
                <a:tableStyleId>{BC89EF96-8CEA-46FF-86C4-4CE0E7609802}</a:tableStyleId>
              </a:tblPr>
              <a:tblGrid>
                <a:gridCol w="2616823">
                  <a:extLst>
                    <a:ext uri="{9D8B030D-6E8A-4147-A177-3AD203B41FA5}">
                      <a16:colId xmlns:a16="http://schemas.microsoft.com/office/drawing/2014/main" val="1887951079"/>
                    </a:ext>
                  </a:extLst>
                </a:gridCol>
                <a:gridCol w="4775697">
                  <a:extLst>
                    <a:ext uri="{9D8B030D-6E8A-4147-A177-3AD203B41FA5}">
                      <a16:colId xmlns:a16="http://schemas.microsoft.com/office/drawing/2014/main" val="2634872538"/>
                    </a:ext>
                  </a:extLst>
                </a:gridCol>
              </a:tblGrid>
              <a:tr h="667301">
                <a:tc gridSpan="2">
                  <a:txBody>
                    <a:bodyPr/>
                    <a:lstStyle/>
                    <a:p>
                      <a:pPr algn="ctr" fontAlgn="b"/>
                      <a:r>
                        <a:rPr lang="es-MX" sz="1400" u="none" strike="noStrike" dirty="0">
                          <a:effectLst/>
                          <a:latin typeface="Verdana" panose="020B0604030504040204" pitchFamily="34" charset="0"/>
                          <a:ea typeface="Verdana" panose="020B0604030504040204" pitchFamily="34" charset="0"/>
                        </a:rPr>
                        <a:t>Inversión en obras con componentes de eficiencia energética</a:t>
                      </a:r>
                      <a:endParaRPr lang="es-MX" sz="14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tc hMerge="1">
                  <a:txBody>
                    <a:bodyPr/>
                    <a:lstStyle/>
                    <a:p>
                      <a:endParaRPr lang="es-MX"/>
                    </a:p>
                  </a:txBody>
                  <a:tcPr/>
                </a:tc>
                <a:extLst>
                  <a:ext uri="{0D108BD9-81ED-4DB2-BD59-A6C34878D82A}">
                    <a16:rowId xmlns:a16="http://schemas.microsoft.com/office/drawing/2014/main" val="345385638"/>
                  </a:ext>
                </a:extLst>
              </a:tr>
              <a:tr h="264094">
                <a:tc>
                  <a:txBody>
                    <a:bodyPr/>
                    <a:lstStyle/>
                    <a:p>
                      <a:pPr algn="ctr" fontAlgn="ctr"/>
                      <a:r>
                        <a:rPr lang="es-MX" sz="1400" b="1" u="none" strike="noStrike">
                          <a:effectLst/>
                          <a:latin typeface="Verdana" panose="020B0604030504040204" pitchFamily="34" charset="0"/>
                          <a:ea typeface="Verdana" panose="020B0604030504040204" pitchFamily="34" charset="0"/>
                        </a:rPr>
                        <a:t>Año</a:t>
                      </a:r>
                      <a:endParaRPr lang="es-MX" sz="1400" b="1"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400" b="1" u="none" strike="noStrike" dirty="0">
                          <a:effectLst/>
                          <a:latin typeface="Verdana" panose="020B0604030504040204" pitchFamily="34" charset="0"/>
                          <a:ea typeface="Verdana" panose="020B0604030504040204" pitchFamily="34" charset="0"/>
                        </a:rPr>
                        <a:t>Inversión</a:t>
                      </a:r>
                      <a:endParaRPr lang="es-MX" sz="14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745216781"/>
                  </a:ext>
                </a:extLst>
              </a:tr>
              <a:tr h="264094">
                <a:tc>
                  <a:txBody>
                    <a:bodyPr/>
                    <a:lstStyle/>
                    <a:p>
                      <a:pPr algn="ctr" fontAlgn="ctr"/>
                      <a:r>
                        <a:rPr lang="es-MX" sz="1400" u="none" strike="noStrike">
                          <a:effectLst/>
                          <a:latin typeface="Verdana" panose="020B0604030504040204" pitchFamily="34" charset="0"/>
                          <a:ea typeface="Verdana" panose="020B0604030504040204" pitchFamily="34" charset="0"/>
                        </a:rPr>
                        <a:t>2018</a:t>
                      </a:r>
                      <a:endParaRPr lang="es-MX" sz="1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400" u="none" strike="noStrike" dirty="0">
                          <a:effectLst/>
                          <a:latin typeface="Verdana" panose="020B0604030504040204" pitchFamily="34" charset="0"/>
                          <a:ea typeface="Verdana" panose="020B0604030504040204" pitchFamily="34" charset="0"/>
                        </a:rPr>
                        <a:t> $               5.158.289.694 </a:t>
                      </a:r>
                      <a:endParaRPr lang="es-MX" sz="14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66759825"/>
                  </a:ext>
                </a:extLst>
              </a:tr>
              <a:tr h="264094">
                <a:tc>
                  <a:txBody>
                    <a:bodyPr/>
                    <a:lstStyle/>
                    <a:p>
                      <a:pPr algn="ctr" fontAlgn="ctr"/>
                      <a:r>
                        <a:rPr lang="es-MX" sz="1400" u="none" strike="noStrike">
                          <a:effectLst/>
                          <a:latin typeface="Verdana" panose="020B0604030504040204" pitchFamily="34" charset="0"/>
                          <a:ea typeface="Verdana" panose="020B0604030504040204" pitchFamily="34" charset="0"/>
                        </a:rPr>
                        <a:t>2019</a:t>
                      </a:r>
                      <a:endParaRPr lang="es-MX" sz="1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400" u="none" strike="noStrike" dirty="0">
                          <a:effectLst/>
                          <a:latin typeface="Verdana" panose="020B0604030504040204" pitchFamily="34" charset="0"/>
                          <a:ea typeface="Verdana" panose="020B0604030504040204" pitchFamily="34" charset="0"/>
                        </a:rPr>
                        <a:t> $               2.177.400.719 </a:t>
                      </a:r>
                      <a:endParaRPr lang="es-MX" sz="14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677301162"/>
                  </a:ext>
                </a:extLst>
              </a:tr>
              <a:tr h="264094">
                <a:tc>
                  <a:txBody>
                    <a:bodyPr/>
                    <a:lstStyle/>
                    <a:p>
                      <a:pPr algn="ctr" fontAlgn="ctr"/>
                      <a:r>
                        <a:rPr lang="es-MX" sz="1400" u="none" strike="noStrike">
                          <a:effectLst/>
                          <a:latin typeface="Verdana" panose="020B0604030504040204" pitchFamily="34" charset="0"/>
                          <a:ea typeface="Verdana" panose="020B0604030504040204" pitchFamily="34" charset="0"/>
                        </a:rPr>
                        <a:t>2020</a:t>
                      </a:r>
                      <a:endParaRPr lang="es-MX" sz="1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400" u="none" strike="noStrike" dirty="0">
                          <a:effectLst/>
                          <a:latin typeface="Verdana" panose="020B0604030504040204" pitchFamily="34" charset="0"/>
                          <a:ea typeface="Verdana" panose="020B0604030504040204" pitchFamily="34" charset="0"/>
                        </a:rPr>
                        <a:t> $               3.802.249.935 </a:t>
                      </a:r>
                      <a:endParaRPr lang="es-MX" sz="14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795649384"/>
                  </a:ext>
                </a:extLst>
              </a:tr>
              <a:tr h="264094">
                <a:tc>
                  <a:txBody>
                    <a:bodyPr/>
                    <a:lstStyle/>
                    <a:p>
                      <a:pPr algn="ctr" fontAlgn="ctr"/>
                      <a:r>
                        <a:rPr lang="es-MX" sz="1400" u="none" strike="noStrike">
                          <a:effectLst/>
                          <a:latin typeface="Verdana" panose="020B0604030504040204" pitchFamily="34" charset="0"/>
                          <a:ea typeface="Verdana" panose="020B0604030504040204" pitchFamily="34" charset="0"/>
                        </a:rPr>
                        <a:t>2021</a:t>
                      </a:r>
                      <a:endParaRPr lang="es-MX" sz="1400" b="0"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400" u="none" strike="noStrike" dirty="0">
                          <a:effectLst/>
                          <a:latin typeface="Verdana" panose="020B0604030504040204" pitchFamily="34" charset="0"/>
                          <a:ea typeface="Verdana" panose="020B0604030504040204" pitchFamily="34" charset="0"/>
                        </a:rPr>
                        <a:t> $               1.190.861.635 </a:t>
                      </a:r>
                      <a:endParaRPr lang="es-MX" sz="1400" b="0"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194814640"/>
                  </a:ext>
                </a:extLst>
              </a:tr>
              <a:tr h="264094">
                <a:tc>
                  <a:txBody>
                    <a:bodyPr/>
                    <a:lstStyle/>
                    <a:p>
                      <a:pPr algn="ctr" fontAlgn="ctr"/>
                      <a:r>
                        <a:rPr lang="es-MX" sz="1400" u="none" strike="noStrike">
                          <a:effectLst/>
                          <a:latin typeface="Verdana" panose="020B0604030504040204" pitchFamily="34" charset="0"/>
                          <a:ea typeface="Verdana" panose="020B0604030504040204" pitchFamily="34" charset="0"/>
                        </a:rPr>
                        <a:t>Total</a:t>
                      </a:r>
                      <a:endParaRPr lang="es-MX" sz="1400" b="1" i="0" u="none" strike="noStrike">
                        <a:solidFill>
                          <a:srgbClr val="000000"/>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400" b="1" u="none" strike="noStrike" dirty="0">
                          <a:effectLst/>
                          <a:latin typeface="Verdana" panose="020B0604030504040204" pitchFamily="34" charset="0"/>
                          <a:ea typeface="Verdana" panose="020B0604030504040204" pitchFamily="34" charset="0"/>
                        </a:rPr>
                        <a:t> $             12.328.801.983 </a:t>
                      </a:r>
                      <a:endParaRPr lang="es-MX" sz="1400" b="1" i="0" u="none" strike="noStrike" dirty="0">
                        <a:solidFill>
                          <a:srgbClr val="000000"/>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747957259"/>
                  </a:ext>
                </a:extLst>
              </a:tr>
            </a:tbl>
          </a:graphicData>
        </a:graphic>
      </p:graphicFrame>
      <p:sp>
        <p:nvSpPr>
          <p:cNvPr id="2" name="Marcador de número de diapositiva 1"/>
          <p:cNvSpPr>
            <a:spLocks noGrp="1"/>
          </p:cNvSpPr>
          <p:nvPr>
            <p:ph type="sldNum" sz="quarter" idx="12"/>
          </p:nvPr>
        </p:nvSpPr>
        <p:spPr/>
        <p:txBody>
          <a:bodyPr/>
          <a:lstStyle/>
          <a:p>
            <a:pPr>
              <a:defRPr/>
            </a:pPr>
            <a:fld id="{E461015C-08B5-49CE-A262-706062666CC1}" type="slidenum">
              <a:rPr lang="en-US" altLang="es-CL" smtClean="0"/>
              <a:pPr>
                <a:defRPr/>
              </a:pPr>
              <a:t>14</a:t>
            </a:fld>
            <a:endParaRPr lang="en-US" altLang="es-CL"/>
          </a:p>
        </p:txBody>
      </p:sp>
      <p:sp>
        <p:nvSpPr>
          <p:cNvPr id="8"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9"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1656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7"/>
          <p:cNvSpPr txBox="1">
            <a:spLocks/>
          </p:cNvSpPr>
          <p:nvPr/>
        </p:nvSpPr>
        <p:spPr bwMode="auto">
          <a:xfrm>
            <a:off x="986558" y="674755"/>
            <a:ext cx="691276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solidFill>
                  <a:srgbClr val="006CB7"/>
                </a:solidFill>
                <a:latin typeface="Verdana" panose="020B0604030504040204" pitchFamily="34" charset="0"/>
                <a:cs typeface="ヒラギノ角ゴ Pro W3" charset="0"/>
              </a:defRPr>
            </a:lvl1pPr>
            <a:lvl2pPr>
              <a:defRPr>
                <a:solidFill>
                  <a:srgbClr val="006CB7"/>
                </a:solidFill>
                <a:latin typeface="Verdana" charset="0"/>
                <a:ea typeface="ヒラギノ角ゴ Pro W3" charset="-128"/>
                <a:cs typeface="ヒラギノ角ゴ Pro W3" charset="0"/>
              </a:defRPr>
            </a:lvl2pPr>
            <a:lvl3pPr>
              <a:defRPr>
                <a:solidFill>
                  <a:srgbClr val="006CB7"/>
                </a:solidFill>
                <a:latin typeface="Verdana" charset="0"/>
                <a:ea typeface="ヒラギノ角ゴ Pro W3" charset="-128"/>
                <a:cs typeface="ヒラギノ角ゴ Pro W3" charset="0"/>
              </a:defRPr>
            </a:lvl3pPr>
            <a:lvl4pPr>
              <a:defRPr>
                <a:solidFill>
                  <a:srgbClr val="006CB7"/>
                </a:solidFill>
                <a:latin typeface="Verdana" charset="0"/>
                <a:ea typeface="ヒラギノ角ゴ Pro W3" charset="-128"/>
                <a:cs typeface="ヒラギノ角ゴ Pro W3" charset="0"/>
              </a:defRPr>
            </a:lvl4pPr>
            <a:lvl5pPr>
              <a:defRPr>
                <a:solidFill>
                  <a:srgbClr val="006CB7"/>
                </a:solidFill>
                <a:latin typeface="Verdana" charset="0"/>
                <a:ea typeface="ヒラギノ角ゴ Pro W3" charset="-128"/>
                <a:cs typeface="ヒラギノ角ゴ Pro W3" charset="0"/>
              </a:defRPr>
            </a:lvl5pPr>
            <a:lvl6pPr marL="457200" defTabSz="457200" fontAlgn="base">
              <a:spcBef>
                <a:spcPct val="0"/>
              </a:spcBef>
              <a:spcAft>
                <a:spcPct val="0"/>
              </a:spcAft>
              <a:defRPr>
                <a:solidFill>
                  <a:srgbClr val="006CB7"/>
                </a:solidFill>
                <a:latin typeface="Verdana" charset="0"/>
                <a:ea typeface="ヒラギノ角ゴ Pro W3" charset="-128"/>
              </a:defRPr>
            </a:lvl6pPr>
            <a:lvl7pPr marL="914400" defTabSz="457200" fontAlgn="base">
              <a:spcBef>
                <a:spcPct val="0"/>
              </a:spcBef>
              <a:spcAft>
                <a:spcPct val="0"/>
              </a:spcAft>
              <a:defRPr>
                <a:solidFill>
                  <a:srgbClr val="006CB7"/>
                </a:solidFill>
                <a:latin typeface="Verdana" charset="0"/>
                <a:ea typeface="ヒラギノ角ゴ Pro W3" charset="-128"/>
              </a:defRPr>
            </a:lvl7pPr>
            <a:lvl8pPr marL="1371600" defTabSz="457200" fontAlgn="base">
              <a:spcBef>
                <a:spcPct val="0"/>
              </a:spcBef>
              <a:spcAft>
                <a:spcPct val="0"/>
              </a:spcAft>
              <a:defRPr>
                <a:solidFill>
                  <a:srgbClr val="006CB7"/>
                </a:solidFill>
                <a:latin typeface="Verdana" charset="0"/>
                <a:ea typeface="ヒラギノ角ゴ Pro W3" charset="-128"/>
              </a:defRPr>
            </a:lvl8pPr>
            <a:lvl9pPr marL="1828800" defTabSz="457200" fontAlgn="base">
              <a:spcBef>
                <a:spcPct val="0"/>
              </a:spcBef>
              <a:spcAft>
                <a:spcPct val="0"/>
              </a:spcAft>
              <a:defRPr>
                <a:solidFill>
                  <a:srgbClr val="006CB7"/>
                </a:solidFill>
                <a:latin typeface="Verdana" charset="0"/>
                <a:ea typeface="ヒラギノ角ゴ Pro W3" charset="-128"/>
              </a:defRPr>
            </a:lvl9pPr>
          </a:lstStyle>
          <a:p>
            <a:pPr algn="ctr"/>
            <a:r>
              <a:rPr lang="es-MX" sz="2400" b="1" dirty="0" smtClean="0">
                <a:solidFill>
                  <a:schemeClr val="accent5"/>
                </a:solidFill>
                <a:ea typeface="Verdana" panose="020B0604030504040204" pitchFamily="34" charset="0"/>
              </a:rPr>
              <a:t>Ejemplos de proyectos con componentes de Eficiencia Energética</a:t>
            </a:r>
            <a:endParaRPr lang="es-ES_tradnl" altLang="es-MX" sz="2400" b="1" dirty="0">
              <a:solidFill>
                <a:schemeClr val="accent5"/>
              </a:solidFill>
              <a:ea typeface="Verdana" panose="020B0604030504040204" pitchFamily="34" charset="0"/>
            </a:endParaRPr>
          </a:p>
        </p:txBody>
      </p:sp>
      <p:sp>
        <p:nvSpPr>
          <p:cNvPr id="7" name="Content Placeholder 8"/>
          <p:cNvSpPr>
            <a:spLocks noGrp="1"/>
          </p:cNvSpPr>
          <p:nvPr>
            <p:ph idx="1"/>
          </p:nvPr>
        </p:nvSpPr>
        <p:spPr>
          <a:xfrm>
            <a:off x="661737" y="1785644"/>
            <a:ext cx="7562410" cy="2232248"/>
          </a:xfrm>
        </p:spPr>
        <p:txBody>
          <a:bodyPr/>
          <a:lstStyle/>
          <a:p>
            <a:pPr eaLnBrk="1" hangingPunct="1">
              <a:buClr>
                <a:srgbClr val="006CB7"/>
              </a:buClr>
            </a:pPr>
            <a:r>
              <a:rPr lang="es-MX" altLang="es-MX" sz="2000" dirty="0" smtClean="0">
                <a:solidFill>
                  <a:schemeClr val="tx1"/>
                </a:solidFill>
                <a:latin typeface="Verdana" panose="020B0604030504040204" pitchFamily="34" charset="0"/>
                <a:ea typeface="Verdana" panose="020B0604030504040204" pitchFamily="34" charset="0"/>
              </a:rPr>
              <a:t>Algunos ejemplos de proyectos con componentes de eficiencia energética que se han financiado son:</a:t>
            </a:r>
          </a:p>
          <a:p>
            <a:pPr eaLnBrk="1" hangingPunct="1">
              <a:buClr>
                <a:srgbClr val="006CB7"/>
              </a:buClr>
            </a:pPr>
            <a:endParaRPr lang="es-MX" altLang="es-MX" sz="2000" dirty="0" smtClean="0">
              <a:solidFill>
                <a:schemeClr val="tx1"/>
              </a:solidFill>
              <a:latin typeface="+mj-lt"/>
              <a:ea typeface="ヒラギノ角ゴ Pro W3" pitchFamily="2" charset="-128"/>
            </a:endParaRPr>
          </a:p>
          <a:p>
            <a:pPr lvl="2" eaLnBrk="1" hangingPunct="1"/>
            <a:endParaRPr lang="es-ES_tradnl" altLang="es-MX" sz="1600" dirty="0" smtClean="0">
              <a:solidFill>
                <a:schemeClr val="tx1"/>
              </a:solidFill>
              <a:latin typeface="+mj-lt"/>
              <a:ea typeface="ヒラギノ角ゴ Pro W3" pitchFamily="2" charset="-128"/>
            </a:endParaRPr>
          </a:p>
        </p:txBody>
      </p:sp>
      <p:graphicFrame>
        <p:nvGraphicFramePr>
          <p:cNvPr id="2" name="Tabla 1"/>
          <p:cNvGraphicFramePr>
            <a:graphicFrameLocks noGrp="1"/>
          </p:cNvGraphicFramePr>
          <p:nvPr>
            <p:extLst>
              <p:ext uri="{D42A27DB-BD31-4B8C-83A1-F6EECF244321}">
                <p14:modId xmlns:p14="http://schemas.microsoft.com/office/powerpoint/2010/main" val="719832472"/>
              </p:ext>
            </p:extLst>
          </p:nvPr>
        </p:nvGraphicFramePr>
        <p:xfrm>
          <a:off x="681998" y="2590560"/>
          <a:ext cx="7562410" cy="2854664"/>
        </p:xfrm>
        <a:graphic>
          <a:graphicData uri="http://schemas.openxmlformats.org/drawingml/2006/table">
            <a:tbl>
              <a:tblPr firstRow="1">
                <a:tableStyleId>{BC89EF96-8CEA-46FF-86C4-4CE0E7609802}</a:tableStyleId>
              </a:tblPr>
              <a:tblGrid>
                <a:gridCol w="4725065">
                  <a:extLst>
                    <a:ext uri="{9D8B030D-6E8A-4147-A177-3AD203B41FA5}">
                      <a16:colId xmlns:a16="http://schemas.microsoft.com/office/drawing/2014/main" val="3058748502"/>
                    </a:ext>
                  </a:extLst>
                </a:gridCol>
                <a:gridCol w="1431366">
                  <a:extLst>
                    <a:ext uri="{9D8B030D-6E8A-4147-A177-3AD203B41FA5}">
                      <a16:colId xmlns:a16="http://schemas.microsoft.com/office/drawing/2014/main" val="1948680336"/>
                    </a:ext>
                  </a:extLst>
                </a:gridCol>
                <a:gridCol w="1405979">
                  <a:extLst>
                    <a:ext uri="{9D8B030D-6E8A-4147-A177-3AD203B41FA5}">
                      <a16:colId xmlns:a16="http://schemas.microsoft.com/office/drawing/2014/main" val="3935662954"/>
                    </a:ext>
                  </a:extLst>
                </a:gridCol>
              </a:tblGrid>
              <a:tr h="346356">
                <a:tc>
                  <a:txBody>
                    <a:bodyPr/>
                    <a:lstStyle/>
                    <a:p>
                      <a:pPr algn="ctr" fontAlgn="ctr"/>
                      <a:r>
                        <a:rPr lang="es-MX" sz="1200" u="none" strike="noStrike" dirty="0">
                          <a:solidFill>
                            <a:schemeClr val="tx1"/>
                          </a:solidFill>
                          <a:effectLst/>
                          <a:latin typeface="Verdana" panose="020B0604030504040204" pitchFamily="34" charset="0"/>
                          <a:ea typeface="Verdana" panose="020B0604030504040204" pitchFamily="34" charset="0"/>
                        </a:rPr>
                        <a:t>NOMBRE</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200" u="none" strike="noStrike" dirty="0" smtClean="0">
                          <a:solidFill>
                            <a:schemeClr val="tx1"/>
                          </a:solidFill>
                          <a:effectLst/>
                          <a:latin typeface="Verdana" panose="020B0604030504040204" pitchFamily="34" charset="0"/>
                          <a:ea typeface="Verdana" panose="020B0604030504040204" pitchFamily="34" charset="0"/>
                        </a:rPr>
                        <a:t>INVERSIÓN $</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200" u="none" strike="noStrike" dirty="0">
                          <a:solidFill>
                            <a:schemeClr val="tx1"/>
                          </a:solidFill>
                          <a:effectLst/>
                          <a:latin typeface="Verdana" panose="020B0604030504040204" pitchFamily="34" charset="0"/>
                          <a:ea typeface="Verdana" panose="020B0604030504040204" pitchFamily="34" charset="0"/>
                        </a:rPr>
                        <a:t>COMUNA</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708553147"/>
                  </a:ext>
                </a:extLst>
              </a:tr>
              <a:tr h="681167">
                <a:tc>
                  <a:txBody>
                    <a:bodyPr/>
                    <a:lstStyle/>
                    <a:p>
                      <a:pPr algn="ctr" fontAlgn="ctr"/>
                      <a:r>
                        <a:rPr lang="es-MX" sz="1200" u="none" strike="noStrike" dirty="0">
                          <a:solidFill>
                            <a:schemeClr val="tx1"/>
                          </a:solidFill>
                          <a:effectLst/>
                          <a:latin typeface="Verdana" panose="020B0604030504040204" pitchFamily="34" charset="0"/>
                          <a:ea typeface="Verdana" panose="020B0604030504040204" pitchFamily="34" charset="0"/>
                        </a:rPr>
                        <a:t>PLANTA SOLAR CON CONEXIÓN A RED PLANTA DE TRATAMIENTO AGUAS SERVIDAS COOPERATIVA APR VALLE LOS OLMOS</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200" u="none" strike="noStrike" dirty="0" smtClean="0">
                          <a:solidFill>
                            <a:schemeClr val="tx1"/>
                          </a:solidFill>
                          <a:effectLst/>
                          <a:latin typeface="Verdana" panose="020B0604030504040204" pitchFamily="34" charset="0"/>
                          <a:ea typeface="Verdana" panose="020B0604030504040204" pitchFamily="34" charset="0"/>
                        </a:rPr>
                        <a:t>53.075.488 </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200" u="none" strike="noStrike" dirty="0" err="1">
                          <a:solidFill>
                            <a:schemeClr val="tx1"/>
                          </a:solidFill>
                          <a:effectLst/>
                          <a:latin typeface="Verdana" panose="020B0604030504040204" pitchFamily="34" charset="0"/>
                          <a:ea typeface="Verdana" panose="020B0604030504040204" pitchFamily="34" charset="0"/>
                        </a:rPr>
                        <a:t>PETORCA</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2783655506"/>
                  </a:ext>
                </a:extLst>
              </a:tr>
              <a:tr h="1225896">
                <a:tc>
                  <a:txBody>
                    <a:bodyPr/>
                    <a:lstStyle/>
                    <a:p>
                      <a:pPr algn="ctr" fontAlgn="ctr"/>
                      <a:r>
                        <a:rPr lang="es-MX" sz="1200" u="none" strike="noStrike">
                          <a:solidFill>
                            <a:schemeClr val="tx1"/>
                          </a:solidFill>
                          <a:effectLst/>
                          <a:latin typeface="Verdana" panose="020B0604030504040204" pitchFamily="34" charset="0"/>
                          <a:ea typeface="Verdana" panose="020B0604030504040204" pitchFamily="34" charset="0"/>
                        </a:rPr>
                        <a:t>SISTEMA DE TELEMETRIA Y CONTROL PARA CUATRO SISTEMAS DE APR REGIÓN DE O´HIGGINS</a:t>
                      </a:r>
                      <a:endParaRPr lang="es-MX" sz="1200" b="0" i="0" u="none" strike="noStrike">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200" u="none" strike="noStrike" dirty="0" smtClean="0">
                          <a:solidFill>
                            <a:schemeClr val="tx1"/>
                          </a:solidFill>
                          <a:effectLst/>
                          <a:latin typeface="Verdana" panose="020B0604030504040204" pitchFamily="34" charset="0"/>
                          <a:ea typeface="Verdana" panose="020B0604030504040204" pitchFamily="34" charset="0"/>
                        </a:rPr>
                        <a:t>246.545.688 </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200" u="none" strike="noStrike" dirty="0">
                          <a:solidFill>
                            <a:schemeClr val="tx1"/>
                          </a:solidFill>
                          <a:effectLst/>
                          <a:latin typeface="Verdana" panose="020B0604030504040204" pitchFamily="34" charset="0"/>
                          <a:ea typeface="Verdana" panose="020B0604030504040204" pitchFamily="34" charset="0"/>
                        </a:rPr>
                        <a:t>Asociación de Municipalidades de la Región de O´Higgins</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099227383"/>
                  </a:ext>
                </a:extLst>
              </a:tr>
              <a:tr h="601245">
                <a:tc>
                  <a:txBody>
                    <a:bodyPr/>
                    <a:lstStyle/>
                    <a:p>
                      <a:pPr algn="ctr" fontAlgn="ctr"/>
                      <a:r>
                        <a:rPr lang="es-MX" sz="1200" u="none" strike="noStrike" dirty="0">
                          <a:solidFill>
                            <a:schemeClr val="tx1"/>
                          </a:solidFill>
                          <a:effectLst/>
                          <a:latin typeface="Verdana" panose="020B0604030504040204" pitchFamily="34" charset="0"/>
                          <a:ea typeface="Verdana" panose="020B0604030504040204" pitchFamily="34" charset="0"/>
                        </a:rPr>
                        <a:t>MEJORAMIENTO INTEGRAL SISTEMA DE AGUA POTABLE EL MELOCOTÓN BAJO, COMUNA DE SAN JOSÉ DE MAIPO</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200" u="none" strike="noStrike">
                          <a:solidFill>
                            <a:schemeClr val="tx1"/>
                          </a:solidFill>
                          <a:effectLst/>
                          <a:latin typeface="Verdana" panose="020B0604030504040204" pitchFamily="34" charset="0"/>
                          <a:ea typeface="Verdana" panose="020B0604030504040204" pitchFamily="34" charset="0"/>
                        </a:rPr>
                        <a:t>103.962.645</a:t>
                      </a:r>
                      <a:endParaRPr lang="es-MX" sz="1200" b="0" i="0" u="none" strike="noStrike">
                        <a:solidFill>
                          <a:schemeClr val="tx1"/>
                        </a:solidFill>
                        <a:effectLst/>
                        <a:latin typeface="Verdana" panose="020B0604030504040204" pitchFamily="34" charset="0"/>
                        <a:ea typeface="Verdana" panose="020B0604030504040204" pitchFamily="34" charset="0"/>
                      </a:endParaRPr>
                    </a:p>
                  </a:txBody>
                  <a:tcPr marL="0" marR="0" marT="0" marB="0" anchor="ctr"/>
                </a:tc>
                <a:tc>
                  <a:txBody>
                    <a:bodyPr/>
                    <a:lstStyle/>
                    <a:p>
                      <a:pPr algn="ctr" fontAlgn="ctr"/>
                      <a:r>
                        <a:rPr lang="es-MX" sz="1200" u="none" strike="noStrike" dirty="0">
                          <a:solidFill>
                            <a:schemeClr val="tx1"/>
                          </a:solidFill>
                          <a:effectLst/>
                          <a:latin typeface="Verdana" panose="020B0604030504040204" pitchFamily="34" charset="0"/>
                          <a:ea typeface="Verdana" panose="020B0604030504040204" pitchFamily="34" charset="0"/>
                        </a:rPr>
                        <a:t>SAN </a:t>
                      </a:r>
                      <a:r>
                        <a:rPr lang="es-MX" sz="1200" u="none" strike="noStrike" dirty="0" smtClean="0">
                          <a:solidFill>
                            <a:schemeClr val="tx1"/>
                          </a:solidFill>
                          <a:effectLst/>
                          <a:latin typeface="Verdana" panose="020B0604030504040204" pitchFamily="34" charset="0"/>
                          <a:ea typeface="Verdana" panose="020B0604030504040204" pitchFamily="34" charset="0"/>
                        </a:rPr>
                        <a:t>JOSÉ DE </a:t>
                      </a:r>
                      <a:r>
                        <a:rPr lang="es-MX" sz="1200" u="none" strike="noStrike" dirty="0">
                          <a:solidFill>
                            <a:schemeClr val="tx1"/>
                          </a:solidFill>
                          <a:effectLst/>
                          <a:latin typeface="Verdana" panose="020B0604030504040204" pitchFamily="34" charset="0"/>
                          <a:ea typeface="Verdana" panose="020B0604030504040204" pitchFamily="34" charset="0"/>
                        </a:rPr>
                        <a:t>MAIPO</a:t>
                      </a:r>
                      <a:endParaRPr lang="es-MX" sz="1200" b="0" i="0" u="none" strike="noStrike" dirty="0">
                        <a:solidFill>
                          <a:schemeClr val="tx1"/>
                        </a:solidFill>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1553427995"/>
                  </a:ext>
                </a:extLst>
              </a:tr>
            </a:tbl>
          </a:graphicData>
        </a:graphic>
      </p:graphicFrame>
      <p:sp>
        <p:nvSpPr>
          <p:cNvPr id="3" name="Marcador de número de diapositiva 2"/>
          <p:cNvSpPr>
            <a:spLocks noGrp="1"/>
          </p:cNvSpPr>
          <p:nvPr>
            <p:ph type="sldNum" sz="quarter" idx="12"/>
          </p:nvPr>
        </p:nvSpPr>
        <p:spPr/>
        <p:txBody>
          <a:bodyPr/>
          <a:lstStyle/>
          <a:p>
            <a:pPr>
              <a:defRPr/>
            </a:pPr>
            <a:fld id="{E461015C-08B5-49CE-A262-706062666CC1}" type="slidenum">
              <a:rPr lang="en-US" altLang="es-CL" smtClean="0"/>
              <a:pPr>
                <a:defRPr/>
              </a:pPr>
              <a:t>15</a:t>
            </a:fld>
            <a:endParaRPr lang="en-US" altLang="es-CL"/>
          </a:p>
        </p:txBody>
      </p:sp>
      <p:sp>
        <p:nvSpPr>
          <p:cNvPr id="8"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9"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8784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itle 7"/>
          <p:cNvSpPr txBox="1">
            <a:spLocks/>
          </p:cNvSpPr>
          <p:nvPr/>
        </p:nvSpPr>
        <p:spPr bwMode="auto">
          <a:xfrm>
            <a:off x="468041" y="707131"/>
            <a:ext cx="784887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a:solidFill>
                  <a:srgbClr val="006CB7"/>
                </a:solidFill>
                <a:latin typeface="Verdana" panose="020B0604030504040204" pitchFamily="34" charset="0"/>
                <a:cs typeface="ヒラギノ角ゴ Pro W3" charset="0"/>
              </a:defRPr>
            </a:lvl1pPr>
            <a:lvl2pPr>
              <a:defRPr>
                <a:solidFill>
                  <a:srgbClr val="006CB7"/>
                </a:solidFill>
                <a:latin typeface="Verdana" charset="0"/>
                <a:ea typeface="ヒラギノ角ゴ Pro W3" charset="-128"/>
                <a:cs typeface="ヒラギノ角ゴ Pro W3" charset="0"/>
              </a:defRPr>
            </a:lvl2pPr>
            <a:lvl3pPr>
              <a:defRPr>
                <a:solidFill>
                  <a:srgbClr val="006CB7"/>
                </a:solidFill>
                <a:latin typeface="Verdana" charset="0"/>
                <a:ea typeface="ヒラギノ角ゴ Pro W3" charset="-128"/>
                <a:cs typeface="ヒラギノ角ゴ Pro W3" charset="0"/>
              </a:defRPr>
            </a:lvl3pPr>
            <a:lvl4pPr>
              <a:defRPr>
                <a:solidFill>
                  <a:srgbClr val="006CB7"/>
                </a:solidFill>
                <a:latin typeface="Verdana" charset="0"/>
                <a:ea typeface="ヒラギノ角ゴ Pro W3" charset="-128"/>
                <a:cs typeface="ヒラギノ角ゴ Pro W3" charset="0"/>
              </a:defRPr>
            </a:lvl4pPr>
            <a:lvl5pPr>
              <a:defRPr>
                <a:solidFill>
                  <a:srgbClr val="006CB7"/>
                </a:solidFill>
                <a:latin typeface="Verdana" charset="0"/>
                <a:ea typeface="ヒラギノ角ゴ Pro W3" charset="-128"/>
                <a:cs typeface="ヒラギノ角ゴ Pro W3" charset="0"/>
              </a:defRPr>
            </a:lvl5pPr>
            <a:lvl6pPr marL="457200" defTabSz="457200" fontAlgn="base">
              <a:spcBef>
                <a:spcPct val="0"/>
              </a:spcBef>
              <a:spcAft>
                <a:spcPct val="0"/>
              </a:spcAft>
              <a:defRPr>
                <a:solidFill>
                  <a:srgbClr val="006CB7"/>
                </a:solidFill>
                <a:latin typeface="Verdana" charset="0"/>
                <a:ea typeface="ヒラギノ角ゴ Pro W3" charset="-128"/>
              </a:defRPr>
            </a:lvl6pPr>
            <a:lvl7pPr marL="914400" defTabSz="457200" fontAlgn="base">
              <a:spcBef>
                <a:spcPct val="0"/>
              </a:spcBef>
              <a:spcAft>
                <a:spcPct val="0"/>
              </a:spcAft>
              <a:defRPr>
                <a:solidFill>
                  <a:srgbClr val="006CB7"/>
                </a:solidFill>
                <a:latin typeface="Verdana" charset="0"/>
                <a:ea typeface="ヒラギノ角ゴ Pro W3" charset="-128"/>
              </a:defRPr>
            </a:lvl7pPr>
            <a:lvl8pPr marL="1371600" defTabSz="457200" fontAlgn="base">
              <a:spcBef>
                <a:spcPct val="0"/>
              </a:spcBef>
              <a:spcAft>
                <a:spcPct val="0"/>
              </a:spcAft>
              <a:defRPr>
                <a:solidFill>
                  <a:srgbClr val="006CB7"/>
                </a:solidFill>
                <a:latin typeface="Verdana" charset="0"/>
                <a:ea typeface="ヒラギノ角ゴ Pro W3" charset="-128"/>
              </a:defRPr>
            </a:lvl8pPr>
            <a:lvl9pPr marL="1828800" defTabSz="457200" fontAlgn="base">
              <a:spcBef>
                <a:spcPct val="0"/>
              </a:spcBef>
              <a:spcAft>
                <a:spcPct val="0"/>
              </a:spcAft>
              <a:defRPr>
                <a:solidFill>
                  <a:srgbClr val="006CB7"/>
                </a:solidFill>
                <a:latin typeface="Verdana" charset="0"/>
                <a:ea typeface="ヒラギノ角ゴ Pro W3" charset="-128"/>
              </a:defRPr>
            </a:lvl9pPr>
          </a:lstStyle>
          <a:p>
            <a:pPr algn="ctr"/>
            <a:r>
              <a:rPr lang="es-MX" sz="2400" b="1" dirty="0" smtClean="0">
                <a:solidFill>
                  <a:schemeClr val="accent5"/>
                </a:solidFill>
                <a:ea typeface="Verdana" panose="020B0604030504040204" pitchFamily="34" charset="0"/>
              </a:rPr>
              <a:t>Financiamiento de Asistencias Técnicas para la generación de proyectos en la ACHM</a:t>
            </a:r>
            <a:endParaRPr lang="es-ES_tradnl" altLang="es-MX" sz="2400" b="1" dirty="0">
              <a:solidFill>
                <a:schemeClr val="accent5"/>
              </a:solidFill>
              <a:ea typeface="Verdana" panose="020B0604030504040204" pitchFamily="34" charset="0"/>
            </a:endParaRPr>
          </a:p>
        </p:txBody>
      </p:sp>
      <p:sp>
        <p:nvSpPr>
          <p:cNvPr id="7" name="Content Placeholder 8"/>
          <p:cNvSpPr>
            <a:spLocks noGrp="1"/>
          </p:cNvSpPr>
          <p:nvPr>
            <p:ph idx="1"/>
          </p:nvPr>
        </p:nvSpPr>
        <p:spPr>
          <a:xfrm>
            <a:off x="755575" y="1850396"/>
            <a:ext cx="7561338" cy="1080120"/>
          </a:xfrm>
        </p:spPr>
        <p:txBody>
          <a:bodyPr/>
          <a:lstStyle/>
          <a:p>
            <a:pPr marL="0" indent="0" algn="just" eaLnBrk="1" hangingPunct="1">
              <a:buClr>
                <a:srgbClr val="006CB7"/>
              </a:buClr>
              <a:buNone/>
            </a:pPr>
            <a:r>
              <a:rPr lang="es-MX" altLang="es-MX" sz="1600" dirty="0" smtClean="0">
                <a:solidFill>
                  <a:schemeClr val="tx1"/>
                </a:solidFill>
                <a:latin typeface="Verdana" panose="020B0604030504040204" pitchFamily="34" charset="0"/>
                <a:ea typeface="Verdana" panose="020B0604030504040204" pitchFamily="34" charset="0"/>
              </a:rPr>
              <a:t>En el periodo 2018-2021, SUBDERE ha financiado 3 Asistencias Técnicas para la generación de más de 34 Proyectos, muchos de ellos con componentes de Eficiencia Energética. En detalle:</a:t>
            </a:r>
          </a:p>
          <a:p>
            <a:pPr lvl="2" algn="just" eaLnBrk="1" hangingPunct="1"/>
            <a:endParaRPr lang="es-ES_tradnl" altLang="es-MX" sz="1400" dirty="0" smtClean="0">
              <a:solidFill>
                <a:schemeClr val="tx1"/>
              </a:solidFill>
              <a:latin typeface="Verdana" panose="020B0604030504040204" pitchFamily="34" charset="0"/>
              <a:ea typeface="Verdana" panose="020B060403050404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893705778"/>
              </p:ext>
            </p:extLst>
          </p:nvPr>
        </p:nvGraphicFramePr>
        <p:xfrm>
          <a:off x="755575" y="3068960"/>
          <a:ext cx="7561338" cy="2592288"/>
        </p:xfrm>
        <a:graphic>
          <a:graphicData uri="http://schemas.openxmlformats.org/drawingml/2006/table">
            <a:tbl>
              <a:tblPr firstRow="1" lastRow="1">
                <a:tableStyleId>{BC89EF96-8CEA-46FF-86C4-4CE0E7609802}</a:tableStyleId>
              </a:tblPr>
              <a:tblGrid>
                <a:gridCol w="5300003">
                  <a:extLst>
                    <a:ext uri="{9D8B030D-6E8A-4147-A177-3AD203B41FA5}">
                      <a16:colId xmlns:a16="http://schemas.microsoft.com/office/drawing/2014/main" val="234624088"/>
                    </a:ext>
                  </a:extLst>
                </a:gridCol>
                <a:gridCol w="1270767">
                  <a:extLst>
                    <a:ext uri="{9D8B030D-6E8A-4147-A177-3AD203B41FA5}">
                      <a16:colId xmlns:a16="http://schemas.microsoft.com/office/drawing/2014/main" val="1736082925"/>
                    </a:ext>
                  </a:extLst>
                </a:gridCol>
                <a:gridCol w="990568">
                  <a:extLst>
                    <a:ext uri="{9D8B030D-6E8A-4147-A177-3AD203B41FA5}">
                      <a16:colId xmlns:a16="http://schemas.microsoft.com/office/drawing/2014/main" val="2010413864"/>
                    </a:ext>
                  </a:extLst>
                </a:gridCol>
              </a:tblGrid>
              <a:tr h="580786">
                <a:tc>
                  <a:txBody>
                    <a:bodyPr/>
                    <a:lstStyle/>
                    <a:p>
                      <a:pPr algn="ctr" fontAlgn="ctr"/>
                      <a:r>
                        <a:rPr lang="es-MX" sz="1200" u="none" strike="noStrike" dirty="0">
                          <a:effectLst/>
                          <a:latin typeface="Verdana" panose="020B0604030504040204" pitchFamily="34" charset="0"/>
                          <a:ea typeface="Verdana" panose="020B0604030504040204" pitchFamily="34" charset="0"/>
                        </a:rPr>
                        <a:t>Nombre proyecto</a:t>
                      </a:r>
                      <a:endParaRPr lang="es-MX"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a:effectLst/>
                          <a:latin typeface="Verdana" panose="020B0604030504040204" pitchFamily="34" charset="0"/>
                          <a:ea typeface="Verdana" panose="020B0604030504040204" pitchFamily="34" charset="0"/>
                        </a:rPr>
                        <a:t>Monto </a:t>
                      </a:r>
                      <a:r>
                        <a:rPr lang="es-MX" sz="1200" u="none" strike="noStrike" smtClean="0">
                          <a:effectLst/>
                          <a:latin typeface="Verdana" panose="020B0604030504040204" pitchFamily="34" charset="0"/>
                          <a:ea typeface="Verdana" panose="020B0604030504040204" pitchFamily="34" charset="0"/>
                        </a:rPr>
                        <a:t>Asignado $</a:t>
                      </a:r>
                      <a:endParaRPr lang="es-MX" sz="1200" b="1"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a:effectLst/>
                          <a:latin typeface="Verdana" panose="020B0604030504040204" pitchFamily="34" charset="0"/>
                          <a:ea typeface="Verdana" panose="020B0604030504040204" pitchFamily="34" charset="0"/>
                        </a:rPr>
                        <a:t>Cantidad Productos</a:t>
                      </a:r>
                      <a:endParaRPr lang="es-MX" sz="1200" b="1"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467739807"/>
                  </a:ext>
                </a:extLst>
              </a:tr>
              <a:tr h="566620">
                <a:tc>
                  <a:txBody>
                    <a:bodyPr/>
                    <a:lstStyle/>
                    <a:p>
                      <a:pPr algn="l" fontAlgn="ctr"/>
                      <a:r>
                        <a:rPr lang="es-MX" sz="1200" u="none" strike="noStrike" dirty="0">
                          <a:effectLst/>
                          <a:latin typeface="Verdana" panose="020B0604030504040204" pitchFamily="34" charset="0"/>
                          <a:ea typeface="Verdana" panose="020B0604030504040204" pitchFamily="34" charset="0"/>
                        </a:rPr>
                        <a:t>ASISTENCIA TÉCNICA PARA EL DIAGNÓSTICO OPERACIONAL DE APR EN COMUNAS RURALES DE LA REGIÓN METROPOLITANA</a:t>
                      </a:r>
                      <a:endParaRPr lang="es-MX"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a:effectLst/>
                          <a:latin typeface="Verdana" panose="020B0604030504040204" pitchFamily="34" charset="0"/>
                          <a:ea typeface="Verdana" panose="020B0604030504040204" pitchFamily="34" charset="0"/>
                        </a:rPr>
                        <a:t>199.155.556</a:t>
                      </a:r>
                      <a:endParaRPr lang="es-MX"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a:effectLst/>
                          <a:latin typeface="Verdana" panose="020B0604030504040204" pitchFamily="34" charset="0"/>
                          <a:ea typeface="Verdana" panose="020B0604030504040204" pitchFamily="34" charset="0"/>
                        </a:rPr>
                        <a:t>7</a:t>
                      </a:r>
                      <a:endParaRPr lang="es-MX"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1960037413"/>
                  </a:ext>
                </a:extLst>
              </a:tr>
              <a:tr h="566620">
                <a:tc>
                  <a:txBody>
                    <a:bodyPr/>
                    <a:lstStyle/>
                    <a:p>
                      <a:pPr algn="l" fontAlgn="ctr"/>
                      <a:r>
                        <a:rPr lang="es-MX" sz="1200" u="none" strike="noStrike" dirty="0">
                          <a:effectLst/>
                          <a:latin typeface="Verdana" panose="020B0604030504040204" pitchFamily="34" charset="0"/>
                          <a:ea typeface="Verdana" panose="020B0604030504040204" pitchFamily="34" charset="0"/>
                        </a:rPr>
                        <a:t>ASISTENCIA TÉCNICA PARA MUNICIPIOS EN DISEÑO Y POSTULACION DE PROYECTOS INTEGRALES DE DESARROLLO COMUNAL</a:t>
                      </a:r>
                      <a:endParaRPr lang="es-MX"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dirty="0">
                          <a:effectLst/>
                          <a:latin typeface="Verdana" panose="020B0604030504040204" pitchFamily="34" charset="0"/>
                          <a:ea typeface="Verdana" panose="020B0604030504040204" pitchFamily="34" charset="0"/>
                        </a:rPr>
                        <a:t>175.800.000</a:t>
                      </a:r>
                      <a:endParaRPr lang="es-MX"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dirty="0">
                          <a:effectLst/>
                          <a:latin typeface="Verdana" panose="020B0604030504040204" pitchFamily="34" charset="0"/>
                          <a:ea typeface="Verdana" panose="020B0604030504040204" pitchFamily="34" charset="0"/>
                        </a:rPr>
                        <a:t>11</a:t>
                      </a:r>
                      <a:endParaRPr lang="es-MX"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1224221037"/>
                  </a:ext>
                </a:extLst>
              </a:tr>
              <a:tr h="580786">
                <a:tc>
                  <a:txBody>
                    <a:bodyPr/>
                    <a:lstStyle/>
                    <a:p>
                      <a:pPr algn="l" fontAlgn="ctr"/>
                      <a:r>
                        <a:rPr lang="es-MX" sz="1200" u="none" strike="noStrike">
                          <a:effectLst/>
                          <a:latin typeface="Verdana" panose="020B0604030504040204" pitchFamily="34" charset="0"/>
                          <a:ea typeface="Verdana" panose="020B0604030504040204" pitchFamily="34" charset="0"/>
                        </a:rPr>
                        <a:t>ASISTENCIA TECNICA PARA MUNICIPIOS EN DISEÑO Y POSTULACIÓN DE PROYECTOS PMB PARA EL DESARROLLO LOCAL , ACHM</a:t>
                      </a:r>
                      <a:endParaRPr lang="es-MX" sz="1200" b="0"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dirty="0">
                          <a:effectLst/>
                          <a:latin typeface="Verdana" panose="020B0604030504040204" pitchFamily="34" charset="0"/>
                          <a:ea typeface="Verdana" panose="020B0604030504040204" pitchFamily="34" charset="0"/>
                        </a:rPr>
                        <a:t>178.200.000</a:t>
                      </a:r>
                      <a:endParaRPr lang="es-MX"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dirty="0">
                          <a:effectLst/>
                          <a:latin typeface="Verdana" panose="020B0604030504040204" pitchFamily="34" charset="0"/>
                          <a:ea typeface="Verdana" panose="020B0604030504040204" pitchFamily="34" charset="0"/>
                        </a:rPr>
                        <a:t>16</a:t>
                      </a:r>
                      <a:endParaRPr lang="es-MX" sz="1200" b="0"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2496271886"/>
                  </a:ext>
                </a:extLst>
              </a:tr>
              <a:tr h="297476">
                <a:tc>
                  <a:txBody>
                    <a:bodyPr/>
                    <a:lstStyle/>
                    <a:p>
                      <a:pPr algn="l" fontAlgn="b"/>
                      <a:r>
                        <a:rPr lang="es-MX" sz="1200" u="none" strike="noStrike">
                          <a:effectLst/>
                          <a:latin typeface="Verdana" panose="020B0604030504040204" pitchFamily="34" charset="0"/>
                          <a:ea typeface="Verdana" panose="020B0604030504040204" pitchFamily="34" charset="0"/>
                        </a:rPr>
                        <a:t>Total Asociación Chilena Municipal - AChM</a:t>
                      </a:r>
                      <a:endParaRPr lang="es-MX" sz="1200" b="1"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a:effectLst/>
                          <a:latin typeface="Verdana" panose="020B0604030504040204" pitchFamily="34" charset="0"/>
                          <a:ea typeface="Verdana" panose="020B0604030504040204" pitchFamily="34" charset="0"/>
                        </a:rPr>
                        <a:t>553.155.556</a:t>
                      </a:r>
                      <a:endParaRPr lang="es-MX" sz="1200" b="1" i="0" u="none" strike="noStrike">
                        <a:solidFill>
                          <a:srgbClr val="000000"/>
                        </a:solidFill>
                        <a:effectLst/>
                        <a:latin typeface="Verdana" panose="020B0604030504040204" pitchFamily="34" charset="0"/>
                        <a:ea typeface="Verdana" panose="020B0604030504040204" pitchFamily="34" charset="0"/>
                      </a:endParaRPr>
                    </a:p>
                  </a:txBody>
                  <a:tcPr marL="9525" marR="9525" marT="9525" marB="0" anchor="ctr"/>
                </a:tc>
                <a:tc>
                  <a:txBody>
                    <a:bodyPr/>
                    <a:lstStyle/>
                    <a:p>
                      <a:pPr algn="ctr" fontAlgn="ctr"/>
                      <a:r>
                        <a:rPr lang="es-MX" sz="1200" u="none" strike="noStrike" dirty="0">
                          <a:effectLst/>
                          <a:latin typeface="Verdana" panose="020B0604030504040204" pitchFamily="34" charset="0"/>
                          <a:ea typeface="Verdana" panose="020B0604030504040204" pitchFamily="34" charset="0"/>
                        </a:rPr>
                        <a:t>34</a:t>
                      </a:r>
                      <a:endParaRPr lang="es-MX" sz="1200" b="1" i="0" u="none" strike="noStrike" dirty="0">
                        <a:solidFill>
                          <a:srgbClr val="000000"/>
                        </a:solidFill>
                        <a:effectLst/>
                        <a:latin typeface="Verdana" panose="020B0604030504040204" pitchFamily="34" charset="0"/>
                        <a:ea typeface="Verdana" panose="020B0604030504040204" pitchFamily="34" charset="0"/>
                      </a:endParaRPr>
                    </a:p>
                  </a:txBody>
                  <a:tcPr marL="9525" marR="9525" marT="9525" marB="0" anchor="ctr"/>
                </a:tc>
                <a:extLst>
                  <a:ext uri="{0D108BD9-81ED-4DB2-BD59-A6C34878D82A}">
                    <a16:rowId xmlns:a16="http://schemas.microsoft.com/office/drawing/2014/main" val="1617568753"/>
                  </a:ext>
                </a:extLst>
              </a:tr>
            </a:tbl>
          </a:graphicData>
        </a:graphic>
      </p:graphicFrame>
      <p:sp>
        <p:nvSpPr>
          <p:cNvPr id="2" name="Marcador de número de diapositiva 1"/>
          <p:cNvSpPr>
            <a:spLocks noGrp="1"/>
          </p:cNvSpPr>
          <p:nvPr>
            <p:ph type="sldNum" sz="quarter" idx="12"/>
          </p:nvPr>
        </p:nvSpPr>
        <p:spPr/>
        <p:txBody>
          <a:bodyPr/>
          <a:lstStyle/>
          <a:p>
            <a:pPr>
              <a:defRPr/>
            </a:pPr>
            <a:fld id="{E461015C-08B5-49CE-A262-706062666CC1}" type="slidenum">
              <a:rPr lang="en-US" altLang="es-CL" smtClean="0"/>
              <a:pPr>
                <a:defRPr/>
              </a:pPr>
              <a:t>16</a:t>
            </a:fld>
            <a:endParaRPr lang="en-US" altLang="es-CL"/>
          </a:p>
        </p:txBody>
      </p:sp>
      <p:sp>
        <p:nvSpPr>
          <p:cNvPr id="8"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9"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249531"/>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bwMode="auto">
          <a:xfrm>
            <a:off x="463089" y="1340768"/>
            <a:ext cx="4330824" cy="11526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b="1" dirty="0">
                <a:solidFill>
                  <a:schemeClr val="accent5"/>
                </a:solidFill>
              </a:rPr>
              <a:t>ESTUDIO PARA LA ELABORACIÓN DE UN PLAN DE ACCIÓN TÉCNICO COMERCIAL PARA EL MEJORAMIENTO DE LA GESTIÓN MUNICIPAL VÍA EFICIENCIA ENERGÉTICA EN MUNICIPALIDADES </a:t>
            </a:r>
            <a:br>
              <a:rPr lang="es-MX" b="1" dirty="0">
                <a:solidFill>
                  <a:schemeClr val="accent5"/>
                </a:solidFill>
              </a:rPr>
            </a:br>
            <a:r>
              <a:rPr lang="es-MX" altLang="es-CL" b="1" dirty="0">
                <a:solidFill>
                  <a:schemeClr val="accent5"/>
                </a:solidFill>
              </a:rPr>
              <a:t>ETAPAS 1 Y 2</a:t>
            </a:r>
            <a:endParaRPr lang="es-ES_tradnl" altLang="es-CL" b="1" dirty="0">
              <a:solidFill>
                <a:schemeClr val="accent5"/>
              </a:solidFill>
            </a:endParaRPr>
          </a:p>
        </p:txBody>
      </p:sp>
      <p:sp>
        <p:nvSpPr>
          <p:cNvPr id="2" name="Marcador de número de diapositiva 1"/>
          <p:cNvSpPr>
            <a:spLocks noGrp="1"/>
          </p:cNvSpPr>
          <p:nvPr>
            <p:ph type="sldNum" sz="quarter" idx="12"/>
          </p:nvPr>
        </p:nvSpPr>
        <p:spPr/>
        <p:txBody>
          <a:bodyPr/>
          <a:lstStyle/>
          <a:p>
            <a:pPr>
              <a:defRPr/>
            </a:pPr>
            <a:fld id="{D72852D7-3C0E-4D6D-A51F-7E889030E708}" type="slidenum">
              <a:rPr lang="en-US" altLang="es-CL" smtClean="0"/>
              <a:pPr>
                <a:defRPr/>
              </a:pPr>
              <a:t>17</a:t>
            </a:fld>
            <a:endParaRPr lang="en-US" altLang="es-CL"/>
          </a:p>
        </p:txBody>
      </p:sp>
      <p:sp>
        <p:nvSpPr>
          <p:cNvPr id="4"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5"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1018" r="12684"/>
          <a:stretch/>
        </p:blipFill>
        <p:spPr>
          <a:xfrm>
            <a:off x="4644008" y="1138081"/>
            <a:ext cx="3739957" cy="4680520"/>
          </a:xfrm>
          <a:prstGeom prst="rect">
            <a:avLst/>
          </a:prstGeom>
        </p:spPr>
      </p:pic>
    </p:spTree>
    <p:extLst>
      <p:ext uri="{BB962C8B-B14F-4D97-AF65-F5344CB8AC3E}">
        <p14:creationId xmlns:p14="http://schemas.microsoft.com/office/powerpoint/2010/main" val="315287360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8"/>
          <p:cNvSpPr>
            <a:spLocks noGrp="1"/>
          </p:cNvSpPr>
          <p:nvPr>
            <p:ph idx="1"/>
          </p:nvPr>
        </p:nvSpPr>
        <p:spPr>
          <a:xfrm>
            <a:off x="152400" y="1295401"/>
            <a:ext cx="8177213" cy="2997696"/>
          </a:xfrm>
        </p:spPr>
        <p:txBody>
          <a:bodyPr/>
          <a:lstStyle/>
          <a:p>
            <a:pPr marL="0" indent="0" eaLnBrk="1" hangingPunct="1">
              <a:buClr>
                <a:srgbClr val="006CB7"/>
              </a:buClr>
              <a:buFont typeface="Arial" panose="020B0604020202020204" pitchFamily="34" charset="0"/>
              <a:buNone/>
            </a:pPr>
            <a:endParaRPr lang="es-MX" altLang="es-CL" dirty="0" smtClean="0">
              <a:latin typeface="Verdana" panose="020B0604030504040204" pitchFamily="34" charset="0"/>
            </a:endParaRPr>
          </a:p>
          <a:p>
            <a:pPr marL="914400" lvl="2" indent="0" eaLnBrk="1" hangingPunct="1">
              <a:buFont typeface="Arial" panose="020B0604020202020204" pitchFamily="34" charset="0"/>
              <a:buNone/>
            </a:pPr>
            <a:endParaRPr lang="es-ES_tradnl" altLang="es-CL" dirty="0" smtClean="0">
              <a:latin typeface="Verdana" panose="020B0604030504040204" pitchFamily="34" charset="0"/>
            </a:endParaRPr>
          </a:p>
        </p:txBody>
      </p:sp>
      <p:sp>
        <p:nvSpPr>
          <p:cNvPr id="36868"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9pPr>
          </a:lstStyle>
          <a:p>
            <a:pPr>
              <a:spcBef>
                <a:spcPct val="0"/>
              </a:spcBef>
              <a:buFontTx/>
              <a:buNone/>
            </a:pPr>
            <a:fld id="{F27F4C8C-50C2-4C0B-9786-9D6DBBCC7BAA}" type="slidenum">
              <a:rPr lang="en-US" altLang="es-CL" sz="1000">
                <a:solidFill>
                  <a:srgbClr val="898989"/>
                </a:solidFill>
                <a:latin typeface="Verdana" panose="020B0604030504040204" pitchFamily="34" charset="0"/>
              </a:rPr>
              <a:pPr>
                <a:spcBef>
                  <a:spcPct val="0"/>
                </a:spcBef>
                <a:buFontTx/>
                <a:buNone/>
              </a:pPr>
              <a:t>18</a:t>
            </a:fld>
            <a:endParaRPr lang="en-US" altLang="es-CL" sz="1000">
              <a:solidFill>
                <a:srgbClr val="898989"/>
              </a:solidFill>
              <a:latin typeface="Verdana" panose="020B0604030504040204" pitchFamily="34" charset="0"/>
            </a:endParaRPr>
          </a:p>
        </p:txBody>
      </p:sp>
      <p:sp>
        <p:nvSpPr>
          <p:cNvPr id="9" name="Title 7"/>
          <p:cNvSpPr txBox="1">
            <a:spLocks/>
          </p:cNvSpPr>
          <p:nvPr/>
        </p:nvSpPr>
        <p:spPr bwMode="auto">
          <a:xfrm>
            <a:off x="611560" y="1700808"/>
            <a:ext cx="7718053" cy="4649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anose="020B0604030504040204"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a:lstStyle>
          <a:p>
            <a:pPr algn="just"/>
            <a:r>
              <a:rPr lang="es-ES_tradnl" altLang="es-CL" dirty="0" smtClean="0">
                <a:latin typeface="Verdana" panose="020B0604030504040204" pitchFamily="34" charset="0"/>
                <a:cs typeface="Verdana" panose="020B0604030504040204" pitchFamily="34" charset="0"/>
              </a:rPr>
              <a:t/>
            </a:r>
            <a:br>
              <a:rPr lang="es-ES_tradnl" altLang="es-CL" dirty="0" smtClean="0">
                <a:latin typeface="Verdana" panose="020B0604030504040204" pitchFamily="34" charset="0"/>
                <a:cs typeface="Verdana" panose="020B0604030504040204" pitchFamily="34" charset="0"/>
              </a:rPr>
            </a:br>
            <a:r>
              <a:rPr lang="es-MX" sz="2000" dirty="0">
                <a:solidFill>
                  <a:schemeClr val="tx1"/>
                </a:solidFill>
              </a:rPr>
              <a:t>Enmarcado en </a:t>
            </a:r>
            <a:r>
              <a:rPr lang="es-MX" sz="2000" dirty="0" smtClean="0">
                <a:solidFill>
                  <a:schemeClr val="tx1"/>
                </a:solidFill>
              </a:rPr>
              <a:t>el proceso </a:t>
            </a:r>
            <a:r>
              <a:rPr lang="es-MX" sz="2000" dirty="0">
                <a:solidFill>
                  <a:schemeClr val="tx1"/>
                </a:solidFill>
              </a:rPr>
              <a:t>de Modernización Energética, contenido en el desafío de la Ruta Energética 2018-2022 propuesto por el gobierno del presidente Sebastián Piñera y presentado por el Ministerio de </a:t>
            </a:r>
            <a:r>
              <a:rPr lang="es-MX" sz="2000" dirty="0" smtClean="0">
                <a:solidFill>
                  <a:schemeClr val="tx1"/>
                </a:solidFill>
              </a:rPr>
              <a:t>Energía, </a:t>
            </a:r>
            <a:r>
              <a:rPr lang="es-MX" sz="2000" dirty="0">
                <a:solidFill>
                  <a:schemeClr val="tx1"/>
                </a:solidFill>
              </a:rPr>
              <a:t>se plantea como Eje 1 la modernización de los Mercados Energéticos. Esto se logrará incorporando nuevas opciones tarifarias que reconozcan las distintas necesidades de los usuarios y su nueva relación con la energía, dándoles señales de eficiencia y uso óptimo de los recursos. </a:t>
            </a:r>
          </a:p>
        </p:txBody>
      </p:sp>
      <p:sp>
        <p:nvSpPr>
          <p:cNvPr id="6" name="Título 1"/>
          <p:cNvSpPr>
            <a:spLocks noGrp="1"/>
          </p:cNvSpPr>
          <p:nvPr>
            <p:ph type="title"/>
          </p:nvPr>
        </p:nvSpPr>
        <p:spPr>
          <a:xfrm>
            <a:off x="683568" y="1048260"/>
            <a:ext cx="7633345" cy="1143000"/>
          </a:xfrm>
        </p:spPr>
        <p:txBody>
          <a:bodyPr/>
          <a:lstStyle/>
          <a:p>
            <a:pPr algn="ctr"/>
            <a:r>
              <a:rPr lang="es-MX" sz="2600" b="1" dirty="0" smtClean="0">
                <a:solidFill>
                  <a:schemeClr val="accent5"/>
                </a:solidFill>
              </a:rPr>
              <a:t>INTRODUCCIÓN</a:t>
            </a:r>
            <a:endParaRPr lang="es-CL" sz="2600" b="1" dirty="0">
              <a:solidFill>
                <a:schemeClr val="accent5"/>
              </a:solidFill>
            </a:endParaRPr>
          </a:p>
        </p:txBody>
      </p:sp>
      <p:sp>
        <p:nvSpPr>
          <p:cNvPr id="7"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8"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10"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78334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9962" y="1916832"/>
            <a:ext cx="7777361" cy="2887141"/>
          </a:xfrm>
        </p:spPr>
        <p:txBody>
          <a:bodyPr/>
          <a:lstStyle/>
          <a:p>
            <a:pPr marL="0" indent="0" algn="just">
              <a:buNone/>
            </a:pPr>
            <a:r>
              <a:rPr lang="es-MX" dirty="0">
                <a:solidFill>
                  <a:schemeClr val="tx1"/>
                </a:solidFill>
                <a:latin typeface="Verdana"/>
                <a:cs typeface="Verdana"/>
              </a:rPr>
              <a:t>En conjunto, la Asociación Chilena de Municipalidades (AChM) y la Subsecretaría de Desarrollo Regional </a:t>
            </a:r>
            <a:r>
              <a:rPr lang="es-MX" dirty="0" smtClean="0">
                <a:solidFill>
                  <a:schemeClr val="tx1"/>
                </a:solidFill>
                <a:latin typeface="Verdana"/>
                <a:cs typeface="Verdana"/>
              </a:rPr>
              <a:t>y Administrativo (SUBDERE</a:t>
            </a:r>
            <a:r>
              <a:rPr lang="es-MX" dirty="0">
                <a:solidFill>
                  <a:schemeClr val="tx1"/>
                </a:solidFill>
                <a:latin typeface="Verdana"/>
                <a:cs typeface="Verdana"/>
              </a:rPr>
              <a:t>) se han sumado a esta modernización, desarrollando </a:t>
            </a:r>
            <a:r>
              <a:rPr lang="es-MX" dirty="0" smtClean="0">
                <a:solidFill>
                  <a:schemeClr val="tx1"/>
                </a:solidFill>
                <a:latin typeface="Verdana"/>
                <a:cs typeface="Verdana"/>
              </a:rPr>
              <a:t>hasta el momento 2 etapas </a:t>
            </a:r>
            <a:r>
              <a:rPr lang="es-MX" dirty="0">
                <a:solidFill>
                  <a:schemeClr val="tx1"/>
                </a:solidFill>
                <a:latin typeface="Verdana"/>
                <a:cs typeface="Verdana"/>
              </a:rPr>
              <a:t>de un estudio técnico comercial de eficiencia energética en algunas </a:t>
            </a:r>
            <a:r>
              <a:rPr lang="es-MX" dirty="0" smtClean="0">
                <a:solidFill>
                  <a:schemeClr val="tx1"/>
                </a:solidFill>
                <a:latin typeface="Verdana"/>
                <a:cs typeface="Verdana"/>
              </a:rPr>
              <a:t>municipalidades, con el objetivo </a:t>
            </a:r>
            <a:r>
              <a:rPr lang="es-MX" dirty="0">
                <a:solidFill>
                  <a:schemeClr val="tx1"/>
                </a:solidFill>
                <a:latin typeface="Verdana"/>
                <a:cs typeface="Verdana"/>
              </a:rPr>
              <a:t>de que éstas puedan optimizar su gestión y de esta manera disminuir el gasto en </a:t>
            </a:r>
            <a:r>
              <a:rPr lang="es-MX" dirty="0" smtClean="0">
                <a:solidFill>
                  <a:schemeClr val="tx1"/>
                </a:solidFill>
                <a:latin typeface="Verdana"/>
                <a:cs typeface="Verdana"/>
              </a:rPr>
              <a:t>ítem relacionados al consumo energético. </a:t>
            </a:r>
            <a:endParaRPr lang="es-CL" dirty="0">
              <a:solidFill>
                <a:schemeClr val="tx1"/>
              </a:solidFill>
              <a:latin typeface="Verdana"/>
              <a:cs typeface="Verdana"/>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19</a:t>
            </a:fld>
            <a:endParaRPr lang="en-US" altLang="es-CL"/>
          </a:p>
        </p:txBody>
      </p:sp>
      <p:sp>
        <p:nvSpPr>
          <p:cNvPr id="4"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5"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307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577152" y="764704"/>
            <a:ext cx="8164513" cy="576064"/>
          </a:xfrm>
        </p:spPr>
        <p:txBody>
          <a:bodyPr/>
          <a:lstStyle/>
          <a:p>
            <a:pPr algn="ctr" eaLnBrk="1" hangingPunct="1"/>
            <a:r>
              <a:rPr lang="es-ES_tradnl" altLang="es-CL" sz="2800" b="1" dirty="0" smtClean="0">
                <a:solidFill>
                  <a:schemeClr val="accent5"/>
                </a:solidFill>
                <a:latin typeface="Verdana" panose="020B0604030504040204" pitchFamily="34" charset="0"/>
                <a:ea typeface="Verdana" panose="020B0604030504040204" pitchFamily="34" charset="0"/>
                <a:cs typeface="Verdana" panose="020B0604030504040204" pitchFamily="34" charset="0"/>
              </a:rPr>
              <a:t>EFICIENCIA ENERGÉTICA COMO COMPONENTE DE PROYECTOS DE ENERGIZACIÓN</a:t>
            </a:r>
          </a:p>
        </p:txBody>
      </p:sp>
      <p:sp>
        <p:nvSpPr>
          <p:cNvPr id="3277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charset="-128"/>
              </a:defRPr>
            </a:lvl9pPr>
          </a:lstStyle>
          <a:p>
            <a:pPr>
              <a:spcBef>
                <a:spcPct val="0"/>
              </a:spcBef>
              <a:buFontTx/>
              <a:buNone/>
            </a:pPr>
            <a:fld id="{AF37D844-E4E0-4C7E-918E-4B13F79E6716}" type="slidenum">
              <a:rPr lang="en-US" altLang="es-CL" sz="1000">
                <a:solidFill>
                  <a:srgbClr val="898989"/>
                </a:solidFill>
                <a:latin typeface="Verdana" panose="020B0604030504040204" pitchFamily="34" charset="0"/>
              </a:rPr>
              <a:pPr>
                <a:spcBef>
                  <a:spcPct val="0"/>
                </a:spcBef>
                <a:buFontTx/>
                <a:buNone/>
              </a:pPr>
              <a:t>2</a:t>
            </a:fld>
            <a:endParaRPr lang="en-US" altLang="es-CL" sz="1000">
              <a:solidFill>
                <a:srgbClr val="898989"/>
              </a:solidFill>
              <a:latin typeface="Verdana" panose="020B0604030504040204" pitchFamily="34" charset="0"/>
            </a:endParaRPr>
          </a:p>
        </p:txBody>
      </p:sp>
      <p:sp>
        <p:nvSpPr>
          <p:cNvPr id="5" name="Subtitle 2"/>
          <p:cNvSpPr txBox="1">
            <a:spLocks/>
          </p:cNvSpPr>
          <p:nvPr/>
        </p:nvSpPr>
        <p:spPr bwMode="auto">
          <a:xfrm>
            <a:off x="782002" y="2103211"/>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itchFamily="2" charset="-128"/>
              </a:defRPr>
            </a:lvl1pPr>
            <a:lvl2pPr marL="742950" indent="-285750">
              <a:defRPr sz="2400">
                <a:solidFill>
                  <a:schemeClr val="tx1"/>
                </a:solidFill>
                <a:latin typeface="Arial" panose="020B0604020202020204" pitchFamily="34" charset="0"/>
                <a:ea typeface="ヒラギノ角ゴ Pro W3" pitchFamily="2" charset="-128"/>
              </a:defRPr>
            </a:lvl2pPr>
            <a:lvl3pPr marL="1143000" indent="-228600">
              <a:defRPr sz="2400">
                <a:solidFill>
                  <a:schemeClr val="tx1"/>
                </a:solidFill>
                <a:latin typeface="Arial" panose="020B0604020202020204" pitchFamily="34" charset="0"/>
                <a:ea typeface="ヒラギノ角ゴ Pro W3" pitchFamily="2" charset="-128"/>
              </a:defRPr>
            </a:lvl3pPr>
            <a:lvl4pPr marL="1600200" indent="-228600">
              <a:defRPr sz="2400">
                <a:solidFill>
                  <a:schemeClr val="tx1"/>
                </a:solidFill>
                <a:latin typeface="Arial" panose="020B0604020202020204" pitchFamily="34" charset="0"/>
                <a:ea typeface="ヒラギノ角ゴ Pro W3" pitchFamily="2" charset="-128"/>
              </a:defRPr>
            </a:lvl4pPr>
            <a:lvl5pPr marL="2057400" indent="-228600">
              <a:defRPr sz="2400">
                <a:solidFill>
                  <a:schemeClr val="tx1"/>
                </a:solidFill>
                <a:latin typeface="Arial" panose="020B0604020202020204" pitchFamily="34" charset="0"/>
                <a:ea typeface="ヒラギノ角ゴ Pro W3" pitchFamily="2"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2" charset="-128"/>
              </a:defRPr>
            </a:lvl9pPr>
          </a:lstStyle>
          <a:p>
            <a:pPr algn="ctr" eaLnBrk="1" hangingPunct="1">
              <a:spcBef>
                <a:spcPct val="20000"/>
              </a:spcBef>
              <a:buFont typeface="Arial" panose="020B0604020202020204" pitchFamily="34" charset="0"/>
              <a:buNone/>
            </a:pPr>
            <a:r>
              <a:rPr lang="es-ES_tradnl" altLang="es-MX" sz="2000" b="1" dirty="0" smtClean="0">
                <a:solidFill>
                  <a:srgbClr val="A6A6A6"/>
                </a:solidFill>
                <a:latin typeface="+mj-lt"/>
                <a:sym typeface="Verdana" panose="020B0604030504040204" pitchFamily="34" charset="0"/>
              </a:rPr>
              <a:t>PROGRAMA MEJORAMIENTO DE BARRIOS</a:t>
            </a:r>
            <a:endParaRPr lang="es-ES_tradnl" altLang="es-MX" sz="2000" b="1" dirty="0">
              <a:solidFill>
                <a:srgbClr val="A6A6A6"/>
              </a:solidFill>
              <a:latin typeface="+mj-lt"/>
              <a:sym typeface="Verdana" panose="020B0604030504040204" pitchFamily="34" charset="0"/>
            </a:endParaRPr>
          </a:p>
          <a:p>
            <a:pPr algn="ctr" eaLnBrk="1" hangingPunct="1">
              <a:spcBef>
                <a:spcPct val="20000"/>
              </a:spcBef>
              <a:buFont typeface="Arial" panose="020B0604020202020204" pitchFamily="34" charset="0"/>
              <a:buChar char="•"/>
            </a:pPr>
            <a:endParaRPr lang="en-US" altLang="es-MX" sz="2000" dirty="0">
              <a:solidFill>
                <a:srgbClr val="CCCCCC"/>
              </a:solidFill>
              <a:latin typeface="+mj-lt"/>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156" y="2534916"/>
            <a:ext cx="4536504" cy="3402379"/>
          </a:xfrm>
          <a:prstGeom prst="rect">
            <a:avLst/>
          </a:prstGeom>
        </p:spPr>
      </p:pic>
      <p:sp>
        <p:nvSpPr>
          <p:cNvPr id="7"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8"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9"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1477963"/>
            <a:ext cx="7777361" cy="4525962"/>
          </a:xfrm>
        </p:spPr>
        <p:txBody>
          <a:bodyPr/>
          <a:lstStyle/>
          <a:p>
            <a:pPr marL="0" indent="0" algn="just">
              <a:buNone/>
            </a:pPr>
            <a:r>
              <a:rPr lang="es-ES" dirty="0" smtClean="0">
                <a:solidFill>
                  <a:schemeClr val="tx1"/>
                </a:solidFill>
                <a:latin typeface="Verdana" panose="020B0604030504040204" pitchFamily="34" charset="0"/>
                <a:ea typeface="Verdana" panose="020B0604030504040204" pitchFamily="34" charset="0"/>
              </a:rPr>
              <a:t>El Estudio </a:t>
            </a:r>
            <a:r>
              <a:rPr lang="es-ES" dirty="0">
                <a:solidFill>
                  <a:schemeClr val="tx1"/>
                </a:solidFill>
                <a:latin typeface="Verdana" panose="020B0604030504040204" pitchFamily="34" charset="0"/>
                <a:ea typeface="Verdana" panose="020B0604030504040204" pitchFamily="34" charset="0"/>
              </a:rPr>
              <a:t>para la elaboración de un plan de acción Técnico Comercial para el mejoramiento de la gestión Municipal vía Eficiencia Energética en Municipalidades. Etapas I y II” </a:t>
            </a:r>
            <a:r>
              <a:rPr lang="es-ES" dirty="0" smtClean="0">
                <a:solidFill>
                  <a:schemeClr val="tx1"/>
                </a:solidFill>
                <a:latin typeface="Verdana" panose="020B0604030504040204" pitchFamily="34" charset="0"/>
                <a:ea typeface="Verdana" panose="020B0604030504040204" pitchFamily="34" charset="0"/>
              </a:rPr>
              <a:t>nace </a:t>
            </a:r>
            <a:r>
              <a:rPr lang="es-ES" dirty="0">
                <a:solidFill>
                  <a:schemeClr val="tx1"/>
                </a:solidFill>
                <a:latin typeface="Verdana" panose="020B0604030504040204" pitchFamily="34" charset="0"/>
                <a:ea typeface="Verdana" panose="020B0604030504040204" pitchFamily="34" charset="0"/>
              </a:rPr>
              <a:t>como una iniciativa conjunta con la </a:t>
            </a:r>
            <a:r>
              <a:rPr lang="es-ES" dirty="0" smtClean="0">
                <a:solidFill>
                  <a:schemeClr val="tx1"/>
                </a:solidFill>
                <a:latin typeface="Verdana" panose="020B0604030504040204" pitchFamily="34" charset="0"/>
                <a:ea typeface="Verdana" panose="020B0604030504040204" pitchFamily="34" charset="0"/>
              </a:rPr>
              <a:t>Subsecretaría </a:t>
            </a:r>
            <a:r>
              <a:rPr lang="es-ES" dirty="0">
                <a:solidFill>
                  <a:schemeClr val="tx1"/>
                </a:solidFill>
                <a:latin typeface="Verdana" panose="020B0604030504040204" pitchFamily="34" charset="0"/>
                <a:ea typeface="Verdana" panose="020B0604030504040204" pitchFamily="34" charset="0"/>
              </a:rPr>
              <a:t>de Desarrollo </a:t>
            </a:r>
            <a:r>
              <a:rPr lang="es-ES" dirty="0" smtClean="0">
                <a:solidFill>
                  <a:schemeClr val="tx1"/>
                </a:solidFill>
                <a:latin typeface="Verdana" panose="020B0604030504040204" pitchFamily="34" charset="0"/>
                <a:ea typeface="Verdana" panose="020B0604030504040204" pitchFamily="34" charset="0"/>
              </a:rPr>
              <a:t>Regional, definiéndose </a:t>
            </a:r>
            <a:r>
              <a:rPr lang="es-ES" dirty="0">
                <a:solidFill>
                  <a:schemeClr val="tx1"/>
                </a:solidFill>
                <a:latin typeface="Verdana" panose="020B0604030504040204" pitchFamily="34" charset="0"/>
                <a:ea typeface="Verdana" panose="020B0604030504040204" pitchFamily="34" charset="0"/>
              </a:rPr>
              <a:t>desde su concepción como la generación de medidas y recomendaciones de rápida implementación, bajo costo y alto retorno social y </a:t>
            </a:r>
            <a:r>
              <a:rPr lang="es-ES" dirty="0" smtClean="0">
                <a:solidFill>
                  <a:schemeClr val="tx1"/>
                </a:solidFill>
                <a:latin typeface="Verdana" panose="020B0604030504040204" pitchFamily="34" charset="0"/>
                <a:ea typeface="Verdana" panose="020B0604030504040204" pitchFamily="34" charset="0"/>
              </a:rPr>
              <a:t>económico.</a:t>
            </a:r>
            <a:endParaRPr lang="es-CL" dirty="0">
              <a:solidFill>
                <a:schemeClr val="tx1"/>
              </a:solidFill>
              <a:latin typeface="Verdana" panose="020B0604030504040204" pitchFamily="34" charset="0"/>
              <a:ea typeface="Verdana" panose="020B0604030504040204" pitchFamily="34" charset="0"/>
              <a:cs typeface="Verdana"/>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20</a:t>
            </a:fld>
            <a:endParaRPr lang="en-US" altLang="es-CL"/>
          </a:p>
        </p:txBody>
      </p:sp>
      <p:sp>
        <p:nvSpPr>
          <p:cNvPr id="4"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5"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727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7" y="421117"/>
            <a:ext cx="7574036" cy="1143000"/>
          </a:xfrm>
        </p:spPr>
        <p:txBody>
          <a:bodyPr/>
          <a:lstStyle/>
          <a:p>
            <a:r>
              <a:rPr lang="es-MX" sz="2600" b="1" dirty="0" smtClean="0">
                <a:solidFill>
                  <a:schemeClr val="accent5"/>
                </a:solidFill>
              </a:rPr>
              <a:t>ETAPA 1</a:t>
            </a:r>
            <a:endParaRPr lang="es-CL" sz="2600" b="1" dirty="0">
              <a:solidFill>
                <a:schemeClr val="accent5"/>
              </a:solidFill>
            </a:endParaRPr>
          </a:p>
        </p:txBody>
      </p:sp>
      <p:sp>
        <p:nvSpPr>
          <p:cNvPr id="3" name="Marcador de contenido 2"/>
          <p:cNvSpPr>
            <a:spLocks noGrp="1"/>
          </p:cNvSpPr>
          <p:nvPr>
            <p:ph idx="1"/>
          </p:nvPr>
        </p:nvSpPr>
        <p:spPr>
          <a:xfrm>
            <a:off x="755577" y="908720"/>
            <a:ext cx="7416824" cy="4525962"/>
          </a:xfrm>
        </p:spPr>
        <p:txBody>
          <a:bodyPr/>
          <a:lstStyle/>
          <a:p>
            <a:pPr marL="0" indent="0">
              <a:buNone/>
            </a:pPr>
            <a:r>
              <a:rPr lang="es-MX" sz="1800" dirty="0" smtClean="0">
                <a:solidFill>
                  <a:schemeClr val="tx1"/>
                </a:solidFill>
                <a:latin typeface="Verdana" panose="020B0604030504040204" pitchFamily="34" charset="0"/>
                <a:ea typeface="Verdana" panose="020B0604030504040204" pitchFamily="34" charset="0"/>
              </a:rPr>
              <a:t>La etapa 1 del proyecto fue desarrollada durante los años 2019 y 2020. Comprende los siguientes Municipios:</a:t>
            </a:r>
          </a:p>
          <a:p>
            <a:pPr marL="0" indent="0">
              <a:buNone/>
            </a:pPr>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smtClean="0">
              <a:solidFill>
                <a:schemeClr val="tx1"/>
              </a:solidFill>
            </a:endParaRPr>
          </a:p>
          <a:p>
            <a:pPr marL="0" indent="0" algn="just">
              <a:buNone/>
            </a:pPr>
            <a:r>
              <a:rPr lang="es-MX" sz="1400" b="1" dirty="0" smtClean="0">
                <a:solidFill>
                  <a:schemeClr val="accent5"/>
                </a:solidFill>
                <a:latin typeface="Verdana" panose="020B0604030504040204" pitchFamily="34" charset="0"/>
                <a:ea typeface="Verdana" panose="020B0604030504040204" pitchFamily="34" charset="0"/>
              </a:rPr>
              <a:t>El </a:t>
            </a:r>
            <a:r>
              <a:rPr lang="es-MX" sz="1400" b="1" dirty="0" smtClean="0">
                <a:solidFill>
                  <a:schemeClr val="accent5"/>
                </a:solidFill>
                <a:latin typeface="Verdana" panose="020B0604030504040204" pitchFamily="34" charset="0"/>
                <a:ea typeface="Verdana" panose="020B0604030504040204" pitchFamily="34" charset="0"/>
              </a:rPr>
              <a:t>aporte de SUBDERE para la Etapa N°1 del proyecto fue de $240.000.000.</a:t>
            </a:r>
          </a:p>
          <a:p>
            <a:endParaRPr lang="es-CL" dirty="0"/>
          </a:p>
        </p:txBody>
      </p:sp>
      <p:pic>
        <p:nvPicPr>
          <p:cNvPr id="5" name="Imagen 4"/>
          <p:cNvPicPr>
            <a:picLocks noChangeAspect="1"/>
          </p:cNvPicPr>
          <p:nvPr/>
        </p:nvPicPr>
        <p:blipFill>
          <a:blip r:embed="rId2"/>
          <a:stretch>
            <a:fillRect/>
          </a:stretch>
        </p:blipFill>
        <p:spPr>
          <a:xfrm>
            <a:off x="1194222" y="1671497"/>
            <a:ext cx="6696744" cy="3728191"/>
          </a:xfrm>
          <a:prstGeom prst="rect">
            <a:avLst/>
          </a:prstGeom>
        </p:spPr>
      </p:pic>
      <p:sp>
        <p:nvSpPr>
          <p:cNvPr id="4" name="Marcador de número de diapositiva 3"/>
          <p:cNvSpPr>
            <a:spLocks noGrp="1"/>
          </p:cNvSpPr>
          <p:nvPr>
            <p:ph type="sldNum" sz="quarter" idx="11"/>
          </p:nvPr>
        </p:nvSpPr>
        <p:spPr/>
        <p:txBody>
          <a:bodyPr/>
          <a:lstStyle/>
          <a:p>
            <a:pPr>
              <a:defRPr/>
            </a:pPr>
            <a:fld id="{EFFF4F14-BD82-4F76-9335-128CE9C94444}" type="slidenum">
              <a:rPr lang="en-US" altLang="es-CL" smtClean="0"/>
              <a:pPr>
                <a:defRPr/>
              </a:pPr>
              <a:t>21</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spTree>
    <p:extLst>
      <p:ext uri="{BB962C8B-B14F-4D97-AF65-F5344CB8AC3E}">
        <p14:creationId xmlns:p14="http://schemas.microsoft.com/office/powerpoint/2010/main" val="540849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7499" y="404664"/>
            <a:ext cx="7594902" cy="1143000"/>
          </a:xfrm>
        </p:spPr>
        <p:txBody>
          <a:bodyPr/>
          <a:lstStyle/>
          <a:p>
            <a:r>
              <a:rPr lang="es-MX" sz="2600" b="1" dirty="0" smtClean="0">
                <a:solidFill>
                  <a:schemeClr val="accent5"/>
                </a:solidFill>
              </a:rPr>
              <a:t>ETAPA 2</a:t>
            </a:r>
            <a:endParaRPr lang="es-CL" sz="2600" b="1" dirty="0">
              <a:solidFill>
                <a:schemeClr val="accent5"/>
              </a:solidFill>
            </a:endParaRPr>
          </a:p>
        </p:txBody>
      </p:sp>
      <p:sp>
        <p:nvSpPr>
          <p:cNvPr id="3" name="Marcador de contenido 2"/>
          <p:cNvSpPr>
            <a:spLocks noGrp="1"/>
          </p:cNvSpPr>
          <p:nvPr>
            <p:ph idx="1"/>
          </p:nvPr>
        </p:nvSpPr>
        <p:spPr>
          <a:xfrm>
            <a:off x="611560" y="976164"/>
            <a:ext cx="7750772" cy="4525962"/>
          </a:xfrm>
        </p:spPr>
        <p:txBody>
          <a:bodyPr/>
          <a:lstStyle/>
          <a:p>
            <a:pPr marL="0" indent="0">
              <a:buNone/>
            </a:pPr>
            <a:r>
              <a:rPr lang="es-MX" sz="1600" dirty="0" smtClean="0">
                <a:solidFill>
                  <a:schemeClr val="tx1"/>
                </a:solidFill>
                <a:latin typeface="Verdana" panose="020B0604030504040204" pitchFamily="34" charset="0"/>
                <a:ea typeface="Verdana" panose="020B0604030504040204" pitchFamily="34" charset="0"/>
              </a:rPr>
              <a:t>La etapa 2 del proyecto ha sido desarrollada durante el año 2021. Comprende los siguientes Municipios:</a:t>
            </a: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a:solidFill>
                <a:schemeClr val="tx1"/>
              </a:solidFill>
            </a:endParaRPr>
          </a:p>
          <a:p>
            <a:endParaRPr lang="es-MX" dirty="0" smtClean="0">
              <a:solidFill>
                <a:schemeClr val="tx1"/>
              </a:solidFill>
            </a:endParaRPr>
          </a:p>
          <a:p>
            <a:endParaRPr lang="es-MX" dirty="0" smtClean="0">
              <a:solidFill>
                <a:schemeClr val="tx1"/>
              </a:solidFill>
            </a:endParaRPr>
          </a:p>
          <a:p>
            <a:endParaRPr lang="es-MX" dirty="0">
              <a:solidFill>
                <a:schemeClr val="tx1"/>
              </a:solidFill>
            </a:endParaRPr>
          </a:p>
          <a:p>
            <a:pPr marL="0" indent="0" algn="just">
              <a:buNone/>
            </a:pPr>
            <a:r>
              <a:rPr lang="es-MX" sz="1400" b="1" dirty="0" smtClean="0">
                <a:solidFill>
                  <a:schemeClr val="accent5"/>
                </a:solidFill>
                <a:latin typeface="Verdana" panose="020B0604030504040204" pitchFamily="34" charset="0"/>
                <a:ea typeface="Verdana" panose="020B0604030504040204" pitchFamily="34" charset="0"/>
              </a:rPr>
              <a:t>El aporte de SUBDERE para la Etapa N°2 del proyecto fue de $256.000.000</a:t>
            </a:r>
          </a:p>
          <a:p>
            <a:endParaRPr lang="es-CL" sz="1400" b="1" dirty="0">
              <a:solidFill>
                <a:schemeClr val="accent5"/>
              </a:solidFill>
              <a:latin typeface="Verdana" panose="020B0604030504040204" pitchFamily="34" charset="0"/>
              <a:ea typeface="Verdana" panose="020B0604030504040204" pitchFamily="34" charset="0"/>
            </a:endParaRPr>
          </a:p>
        </p:txBody>
      </p:sp>
      <p:pic>
        <p:nvPicPr>
          <p:cNvPr id="4" name="Imagen 3"/>
          <p:cNvPicPr>
            <a:picLocks noChangeAspect="1"/>
          </p:cNvPicPr>
          <p:nvPr/>
        </p:nvPicPr>
        <p:blipFill>
          <a:blip r:embed="rId2"/>
          <a:stretch>
            <a:fillRect/>
          </a:stretch>
        </p:blipFill>
        <p:spPr>
          <a:xfrm>
            <a:off x="1115617" y="1628800"/>
            <a:ext cx="6624736" cy="4105275"/>
          </a:xfrm>
          <a:prstGeom prst="rect">
            <a:avLst/>
          </a:prstGeom>
        </p:spPr>
      </p:pic>
      <p:sp>
        <p:nvSpPr>
          <p:cNvPr id="5" name="Marcador de número de diapositiva 4"/>
          <p:cNvSpPr>
            <a:spLocks noGrp="1"/>
          </p:cNvSpPr>
          <p:nvPr>
            <p:ph type="sldNum" sz="quarter" idx="11"/>
          </p:nvPr>
        </p:nvSpPr>
        <p:spPr/>
        <p:txBody>
          <a:bodyPr/>
          <a:lstStyle/>
          <a:p>
            <a:pPr>
              <a:defRPr/>
            </a:pPr>
            <a:fld id="{EFFF4F14-BD82-4F76-9335-128CE9C94444}" type="slidenum">
              <a:rPr lang="en-US" altLang="es-CL" smtClean="0"/>
              <a:pPr>
                <a:defRPr/>
              </a:pPr>
              <a:t>22</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8"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696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5980" y="1663873"/>
            <a:ext cx="7705354" cy="4032448"/>
          </a:xfrm>
        </p:spPr>
        <p:txBody>
          <a:bodyPr/>
          <a:lstStyle/>
          <a:p>
            <a:pPr marL="0" indent="0" algn="just">
              <a:buNone/>
            </a:pPr>
            <a:r>
              <a:rPr lang="es-ES" dirty="0" smtClean="0">
                <a:solidFill>
                  <a:schemeClr val="tx1"/>
                </a:solidFill>
                <a:latin typeface="Verdana" panose="020B0604030504040204" pitchFamily="34" charset="0"/>
                <a:ea typeface="Verdana" panose="020B0604030504040204" pitchFamily="34" charset="0"/>
              </a:rPr>
              <a:t>Los resultados </a:t>
            </a:r>
            <a:r>
              <a:rPr lang="es-ES" dirty="0">
                <a:solidFill>
                  <a:schemeClr val="tx1"/>
                </a:solidFill>
                <a:latin typeface="Verdana" panose="020B0604030504040204" pitchFamily="34" charset="0"/>
                <a:ea typeface="Verdana" panose="020B0604030504040204" pitchFamily="34" charset="0"/>
              </a:rPr>
              <a:t>obtenidos en ambas </a:t>
            </a:r>
            <a:r>
              <a:rPr lang="es-ES" dirty="0" smtClean="0">
                <a:solidFill>
                  <a:schemeClr val="tx1"/>
                </a:solidFill>
                <a:latin typeface="Verdana" panose="020B0604030504040204" pitchFamily="34" charset="0"/>
                <a:ea typeface="Verdana" panose="020B0604030504040204" pitchFamily="34" charset="0"/>
              </a:rPr>
              <a:t>etapas, resultan después </a:t>
            </a:r>
            <a:r>
              <a:rPr lang="es-ES" dirty="0">
                <a:solidFill>
                  <a:schemeClr val="tx1"/>
                </a:solidFill>
                <a:latin typeface="Verdana" panose="020B0604030504040204" pitchFamily="34" charset="0"/>
                <a:ea typeface="Verdana" panose="020B0604030504040204" pitchFamily="34" charset="0"/>
              </a:rPr>
              <a:t>de analizar un universo de 10 millones de datos aproximadamente, entregados </a:t>
            </a:r>
            <a:r>
              <a:rPr lang="es-ES" dirty="0" smtClean="0">
                <a:solidFill>
                  <a:schemeClr val="tx1"/>
                </a:solidFill>
                <a:latin typeface="Verdana" panose="020B0604030504040204" pitchFamily="34" charset="0"/>
                <a:ea typeface="Verdana" panose="020B0604030504040204" pitchFamily="34" charset="0"/>
              </a:rPr>
              <a:t>por los departamentos de </a:t>
            </a:r>
            <a:r>
              <a:rPr lang="es-ES" dirty="0">
                <a:solidFill>
                  <a:schemeClr val="tx1"/>
                </a:solidFill>
                <a:latin typeface="Verdana" panose="020B0604030504040204" pitchFamily="34" charset="0"/>
                <a:ea typeface="Verdana" panose="020B0604030504040204" pitchFamily="34" charset="0"/>
              </a:rPr>
              <a:t>Alumbrado Público </a:t>
            </a:r>
            <a:r>
              <a:rPr lang="es-ES" dirty="0" smtClean="0">
                <a:solidFill>
                  <a:schemeClr val="tx1"/>
                </a:solidFill>
                <a:latin typeface="Verdana" panose="020B0604030504040204" pitchFamily="34" charset="0"/>
                <a:ea typeface="Verdana" panose="020B0604030504040204" pitchFamily="34" charset="0"/>
              </a:rPr>
              <a:t>de cada Municipios </a:t>
            </a:r>
            <a:r>
              <a:rPr lang="es-ES" dirty="0">
                <a:solidFill>
                  <a:schemeClr val="tx1"/>
                </a:solidFill>
                <a:latin typeface="Verdana" panose="020B0604030504040204" pitchFamily="34" charset="0"/>
                <a:ea typeface="Verdana" panose="020B0604030504040204" pitchFamily="34" charset="0"/>
              </a:rPr>
              <a:t>y </a:t>
            </a:r>
            <a:r>
              <a:rPr lang="es-ES" dirty="0" smtClean="0">
                <a:solidFill>
                  <a:schemeClr val="tx1"/>
                </a:solidFill>
                <a:latin typeface="Verdana" panose="020B0604030504040204" pitchFamily="34" charset="0"/>
                <a:ea typeface="Verdana" panose="020B0604030504040204" pitchFamily="34" charset="0"/>
              </a:rPr>
              <a:t>por las Empresas Distribuidoras </a:t>
            </a:r>
            <a:r>
              <a:rPr lang="es-ES" dirty="0">
                <a:solidFill>
                  <a:schemeClr val="tx1"/>
                </a:solidFill>
                <a:latin typeface="Verdana" panose="020B0604030504040204" pitchFamily="34" charset="0"/>
                <a:ea typeface="Verdana" panose="020B0604030504040204" pitchFamily="34" charset="0"/>
              </a:rPr>
              <a:t>de </a:t>
            </a:r>
            <a:r>
              <a:rPr lang="es-ES" dirty="0" smtClean="0">
                <a:solidFill>
                  <a:schemeClr val="tx1"/>
                </a:solidFill>
                <a:latin typeface="Verdana" panose="020B0604030504040204" pitchFamily="34" charset="0"/>
                <a:ea typeface="Verdana" panose="020B0604030504040204" pitchFamily="34" charset="0"/>
              </a:rPr>
              <a:t>Energía. Los </a:t>
            </a:r>
            <a:r>
              <a:rPr lang="es-ES" dirty="0">
                <a:solidFill>
                  <a:schemeClr val="tx1"/>
                </a:solidFill>
                <a:latin typeface="Verdana" panose="020B0604030504040204" pitchFamily="34" charset="0"/>
                <a:ea typeface="Verdana" panose="020B0604030504040204" pitchFamily="34" charset="0"/>
              </a:rPr>
              <a:t>ahorros se presentan al identificar </a:t>
            </a:r>
            <a:r>
              <a:rPr lang="es-ES" dirty="0" smtClean="0">
                <a:solidFill>
                  <a:schemeClr val="tx1"/>
                </a:solidFill>
                <a:latin typeface="Verdana" panose="020B0604030504040204" pitchFamily="34" charset="0"/>
                <a:ea typeface="Verdana" panose="020B0604030504040204" pitchFamily="34" charset="0"/>
              </a:rPr>
              <a:t>las dos </a:t>
            </a:r>
            <a:r>
              <a:rPr lang="es-ES" dirty="0">
                <a:solidFill>
                  <a:schemeClr val="tx1"/>
                </a:solidFill>
                <a:latin typeface="Verdana" panose="020B0604030504040204" pitchFamily="34" charset="0"/>
                <a:ea typeface="Verdana" panose="020B0604030504040204" pitchFamily="34" charset="0"/>
              </a:rPr>
              <a:t>variables </a:t>
            </a:r>
            <a:r>
              <a:rPr lang="es-ES" dirty="0" smtClean="0">
                <a:solidFill>
                  <a:schemeClr val="tx1"/>
                </a:solidFill>
                <a:latin typeface="Verdana" panose="020B0604030504040204" pitchFamily="34" charset="0"/>
                <a:ea typeface="Verdana" panose="020B0604030504040204" pitchFamily="34" charset="0"/>
              </a:rPr>
              <a:t>principalmente evaluadas: </a:t>
            </a:r>
          </a:p>
          <a:p>
            <a:pPr marL="0" indent="0" algn="just">
              <a:buNone/>
            </a:pPr>
            <a:endParaRPr lang="es-ES" dirty="0" smtClean="0">
              <a:solidFill>
                <a:schemeClr val="tx1"/>
              </a:solidFill>
              <a:latin typeface="Verdana" panose="020B0604030504040204" pitchFamily="34" charset="0"/>
              <a:ea typeface="Verdana" panose="020B0604030504040204" pitchFamily="34" charset="0"/>
            </a:endParaRPr>
          </a:p>
          <a:p>
            <a:pPr algn="just"/>
            <a:r>
              <a:rPr lang="es-ES" dirty="0" smtClean="0">
                <a:solidFill>
                  <a:schemeClr val="tx1"/>
                </a:solidFill>
                <a:latin typeface="Verdana" panose="020B0604030504040204" pitchFamily="34" charset="0"/>
                <a:ea typeface="Verdana" panose="020B0604030504040204" pitchFamily="34" charset="0"/>
              </a:rPr>
              <a:t>Cambios </a:t>
            </a:r>
            <a:r>
              <a:rPr lang="es-ES" dirty="0">
                <a:solidFill>
                  <a:schemeClr val="tx1"/>
                </a:solidFill>
                <a:latin typeface="Verdana" panose="020B0604030504040204" pitchFamily="34" charset="0"/>
                <a:ea typeface="Verdana" panose="020B0604030504040204" pitchFamily="34" charset="0"/>
              </a:rPr>
              <a:t>de contrato en compra de </a:t>
            </a:r>
            <a:r>
              <a:rPr lang="es-ES" dirty="0" smtClean="0">
                <a:solidFill>
                  <a:schemeClr val="tx1"/>
                </a:solidFill>
                <a:latin typeface="Verdana" panose="020B0604030504040204" pitchFamily="34" charset="0"/>
                <a:ea typeface="Verdana" panose="020B0604030504040204" pitchFamily="34" charset="0"/>
              </a:rPr>
              <a:t>energía: Cambios tarifarios, análisis de probabilidad de pasar a cliente libre, etc.</a:t>
            </a:r>
          </a:p>
          <a:p>
            <a:pPr algn="just"/>
            <a:r>
              <a:rPr lang="es-ES" dirty="0" smtClean="0">
                <a:solidFill>
                  <a:schemeClr val="tx1"/>
                </a:solidFill>
                <a:latin typeface="Verdana" panose="020B0604030504040204" pitchFamily="34" charset="0"/>
                <a:ea typeface="Verdana" panose="020B0604030504040204" pitchFamily="34" charset="0"/>
              </a:rPr>
              <a:t>Cambios </a:t>
            </a:r>
            <a:r>
              <a:rPr lang="es-ES" dirty="0">
                <a:solidFill>
                  <a:schemeClr val="tx1"/>
                </a:solidFill>
                <a:latin typeface="Verdana" panose="020B0604030504040204" pitchFamily="34" charset="0"/>
                <a:ea typeface="Verdana" panose="020B0604030504040204" pitchFamily="34" charset="0"/>
              </a:rPr>
              <a:t>de tecnología a </a:t>
            </a:r>
            <a:r>
              <a:rPr lang="es-ES" dirty="0" smtClean="0">
                <a:solidFill>
                  <a:schemeClr val="tx1"/>
                </a:solidFill>
                <a:latin typeface="Verdana" panose="020B0604030504040204" pitchFamily="34" charset="0"/>
                <a:ea typeface="Verdana" panose="020B0604030504040204" pitchFamily="34" charset="0"/>
              </a:rPr>
              <a:t>LED: cambio del parque obsoleto de luminarias de sodio por LED.</a:t>
            </a:r>
            <a:endParaRPr lang="es-CL" dirty="0">
              <a:solidFill>
                <a:schemeClr val="tx1"/>
              </a:solidFill>
              <a:latin typeface="Verdana" panose="020B0604030504040204" pitchFamily="34" charset="0"/>
              <a:ea typeface="Verdana" panose="020B0604030504040204" pitchFamily="34" charset="0"/>
            </a:endParaRPr>
          </a:p>
        </p:txBody>
      </p:sp>
      <p:sp>
        <p:nvSpPr>
          <p:cNvPr id="4" name="Título 1"/>
          <p:cNvSpPr>
            <a:spLocks noGrp="1"/>
          </p:cNvSpPr>
          <p:nvPr>
            <p:ph type="title"/>
          </p:nvPr>
        </p:nvSpPr>
        <p:spPr>
          <a:xfrm>
            <a:off x="595980" y="908720"/>
            <a:ext cx="7647255" cy="1143000"/>
          </a:xfrm>
        </p:spPr>
        <p:txBody>
          <a:bodyPr/>
          <a:lstStyle/>
          <a:p>
            <a:pPr algn="ctr"/>
            <a:r>
              <a:rPr lang="es-MX" sz="2600" b="1" dirty="0" smtClean="0">
                <a:solidFill>
                  <a:schemeClr val="accent5"/>
                </a:solidFill>
              </a:rPr>
              <a:t>CONCLUSIONES</a:t>
            </a:r>
            <a:endParaRPr lang="es-CL" sz="2600" b="1" dirty="0">
              <a:solidFill>
                <a:schemeClr val="accent5"/>
              </a:solidFill>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23</a:t>
            </a:fld>
            <a:endParaRPr lang="en-US" altLang="es-CL"/>
          </a:p>
        </p:txBody>
      </p:sp>
      <p:sp>
        <p:nvSpPr>
          <p:cNvPr id="5"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6"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269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1844824"/>
            <a:ext cx="7625292" cy="4525962"/>
          </a:xfrm>
        </p:spPr>
        <p:txBody>
          <a:bodyPr/>
          <a:lstStyle/>
          <a:p>
            <a:pPr marL="0" indent="0" algn="just">
              <a:buNone/>
            </a:pPr>
            <a:r>
              <a:rPr lang="es-ES" dirty="0">
                <a:solidFill>
                  <a:schemeClr val="tx1"/>
                </a:solidFill>
                <a:latin typeface="Verdana" panose="020B0604030504040204" pitchFamily="34" charset="0"/>
                <a:ea typeface="Verdana" panose="020B0604030504040204" pitchFamily="34" charset="0"/>
              </a:rPr>
              <a:t>Para las </a:t>
            </a:r>
            <a:r>
              <a:rPr lang="es-ES" dirty="0" smtClean="0">
                <a:solidFill>
                  <a:schemeClr val="tx1"/>
                </a:solidFill>
                <a:latin typeface="Verdana" panose="020B0604030504040204" pitchFamily="34" charset="0"/>
                <a:ea typeface="Verdana" panose="020B0604030504040204" pitchFamily="34" charset="0"/>
              </a:rPr>
              <a:t>34 </a:t>
            </a:r>
            <a:r>
              <a:rPr lang="es-ES" dirty="0">
                <a:solidFill>
                  <a:schemeClr val="tx1"/>
                </a:solidFill>
                <a:latin typeface="Verdana" panose="020B0604030504040204" pitchFamily="34" charset="0"/>
                <a:ea typeface="Verdana" panose="020B0604030504040204" pitchFamily="34" charset="0"/>
              </a:rPr>
              <a:t>comunas estudiadas se </a:t>
            </a:r>
            <a:r>
              <a:rPr lang="es-ES" dirty="0" smtClean="0">
                <a:solidFill>
                  <a:schemeClr val="tx1"/>
                </a:solidFill>
                <a:latin typeface="Verdana" panose="020B0604030504040204" pitchFamily="34" charset="0"/>
                <a:ea typeface="Verdana" panose="020B0604030504040204" pitchFamily="34" charset="0"/>
              </a:rPr>
              <a:t>concluye que es posible un ahorro anual </a:t>
            </a:r>
            <a:r>
              <a:rPr lang="es-ES" dirty="0">
                <a:solidFill>
                  <a:schemeClr val="tx1"/>
                </a:solidFill>
                <a:latin typeface="Verdana" panose="020B0604030504040204" pitchFamily="34" charset="0"/>
                <a:ea typeface="Verdana" panose="020B0604030504040204" pitchFamily="34" charset="0"/>
              </a:rPr>
              <a:t>de </a:t>
            </a:r>
            <a:r>
              <a:rPr lang="es-ES" b="1" dirty="0" smtClean="0">
                <a:solidFill>
                  <a:schemeClr val="tx1"/>
                </a:solidFill>
                <a:latin typeface="Verdana" panose="020B0604030504040204" pitchFamily="34" charset="0"/>
                <a:ea typeface="Verdana" panose="020B0604030504040204" pitchFamily="34" charset="0"/>
              </a:rPr>
              <a:t>$2.100 </a:t>
            </a:r>
            <a:r>
              <a:rPr lang="es-ES" b="1" dirty="0">
                <a:solidFill>
                  <a:schemeClr val="tx1"/>
                </a:solidFill>
                <a:latin typeface="Verdana" panose="020B0604030504040204" pitchFamily="34" charset="0"/>
                <a:ea typeface="Verdana" panose="020B0604030504040204" pitchFamily="34" charset="0"/>
              </a:rPr>
              <a:t>millones </a:t>
            </a:r>
            <a:r>
              <a:rPr lang="es-ES" dirty="0">
                <a:solidFill>
                  <a:schemeClr val="tx1"/>
                </a:solidFill>
                <a:latin typeface="Verdana" panose="020B0604030504040204" pitchFamily="34" charset="0"/>
                <a:ea typeface="Verdana" panose="020B0604030504040204" pitchFamily="34" charset="0"/>
              </a:rPr>
              <a:t>aproximados (Etapa I y II). La proyección de esta cantidad sobre los 323 municipios asociados otorga la posibilidad de un ahorro anual de </a:t>
            </a:r>
            <a:r>
              <a:rPr lang="es-ES" b="1" dirty="0" smtClean="0">
                <a:solidFill>
                  <a:schemeClr val="tx1"/>
                </a:solidFill>
                <a:latin typeface="Verdana" panose="020B0604030504040204" pitchFamily="34" charset="0"/>
                <a:ea typeface="Verdana" panose="020B0604030504040204" pitchFamily="34" charset="0"/>
              </a:rPr>
              <a:t>$18.500 </a:t>
            </a:r>
            <a:r>
              <a:rPr lang="es-ES" b="1" dirty="0">
                <a:solidFill>
                  <a:schemeClr val="tx1"/>
                </a:solidFill>
                <a:latin typeface="Verdana" panose="020B0604030504040204" pitchFamily="34" charset="0"/>
                <a:ea typeface="Verdana" panose="020B0604030504040204" pitchFamily="34" charset="0"/>
              </a:rPr>
              <a:t>millones.</a:t>
            </a:r>
            <a:endParaRPr lang="es-CL" b="1" dirty="0">
              <a:solidFill>
                <a:schemeClr val="tx1"/>
              </a:solidFill>
              <a:latin typeface="Verdana" panose="020B0604030504040204" pitchFamily="34" charset="0"/>
              <a:ea typeface="Verdana" panose="020B0604030504040204" pitchFamily="34" charset="0"/>
            </a:endParaRPr>
          </a:p>
        </p:txBody>
      </p:sp>
      <p:sp>
        <p:nvSpPr>
          <p:cNvPr id="4" name="Título 1"/>
          <p:cNvSpPr>
            <a:spLocks noGrp="1"/>
          </p:cNvSpPr>
          <p:nvPr>
            <p:ph type="title"/>
          </p:nvPr>
        </p:nvSpPr>
        <p:spPr>
          <a:xfrm>
            <a:off x="676011" y="1108545"/>
            <a:ext cx="7560841" cy="1143000"/>
          </a:xfrm>
        </p:spPr>
        <p:txBody>
          <a:bodyPr/>
          <a:lstStyle/>
          <a:p>
            <a:pPr algn="ctr"/>
            <a:r>
              <a:rPr lang="es-MX" sz="2600" b="1" dirty="0" smtClean="0">
                <a:solidFill>
                  <a:schemeClr val="accent5"/>
                </a:solidFill>
              </a:rPr>
              <a:t>CONCLUSIONES</a:t>
            </a:r>
            <a:endParaRPr lang="es-CL" sz="2600" b="1" dirty="0">
              <a:solidFill>
                <a:schemeClr val="accent5"/>
              </a:solidFill>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24</a:t>
            </a:fld>
            <a:endParaRPr lang="en-US" altLang="es-CL"/>
          </a:p>
        </p:txBody>
      </p:sp>
      <p:sp>
        <p:nvSpPr>
          <p:cNvPr id="5"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6"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7"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2652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ctrTitle"/>
          </p:nvPr>
        </p:nvSpPr>
        <p:spPr>
          <a:xfrm>
            <a:off x="685800" y="2339975"/>
            <a:ext cx="7772400" cy="1470025"/>
          </a:xfrm>
        </p:spPr>
        <p:txBody>
          <a:bodyPr/>
          <a:lstStyle/>
          <a:p>
            <a:pPr eaLnBrk="1" hangingPunct="1"/>
            <a:r>
              <a:rPr lang="en-US" altLang="es-CL" sz="9200" smtClean="0">
                <a:solidFill>
                  <a:schemeClr val="bg1"/>
                </a:solidFill>
                <a:latin typeface="Verdana" panose="020B0604030504040204" pitchFamily="34" charset="0"/>
                <a:cs typeface="Verdana" panose="020B0604030504040204" pitchFamily="34" charset="0"/>
              </a:rPr>
              <a:t>Gracias.</a:t>
            </a:r>
          </a:p>
        </p:txBody>
      </p:sp>
      <p:sp>
        <p:nvSpPr>
          <p:cNvPr id="2" name="Marcador de número de diapositiva 1"/>
          <p:cNvSpPr>
            <a:spLocks noGrp="1"/>
          </p:cNvSpPr>
          <p:nvPr>
            <p:ph type="sldNum" sz="quarter" idx="12"/>
          </p:nvPr>
        </p:nvSpPr>
        <p:spPr/>
        <p:txBody>
          <a:bodyPr/>
          <a:lstStyle/>
          <a:p>
            <a:pPr>
              <a:defRPr/>
            </a:pPr>
            <a:fld id="{D72852D7-3C0E-4D6D-A51F-7E889030E708}" type="slidenum">
              <a:rPr lang="en-US" altLang="es-CL" smtClean="0"/>
              <a:pPr>
                <a:defRPr/>
              </a:pPr>
              <a:t>25</a:t>
            </a:fld>
            <a:endParaRPr lang="en-US" altLang="es-CL"/>
          </a:p>
        </p:txBody>
      </p:sp>
      <p:pic>
        <p:nvPicPr>
          <p:cNvPr id="4" name="Imagen 2"/>
          <p:cNvPicPr>
            <a:picLocks noChangeAspect="1" noChangeArrowheads="1"/>
          </p:cNvPicPr>
          <p:nvPr/>
        </p:nvPicPr>
        <p:blipFill>
          <a:blip r:embed="rId2" cstate="print">
            <a:extLst>
              <a:ext uri="{28A0092B-C50C-407E-A947-70E740481C1C}">
                <a14:useLocalDpi xmlns:a14="http://schemas.microsoft.com/office/drawing/2010/main" val="0"/>
              </a:ext>
            </a:extLst>
          </a:blip>
          <a:srcRect l="30830" r="30222"/>
          <a:stretch>
            <a:fillRect/>
          </a:stretch>
        </p:blipFill>
        <p:spPr bwMode="auto">
          <a:xfrm>
            <a:off x="0" y="8531"/>
            <a:ext cx="3455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291839" y="2585460"/>
            <a:ext cx="5439480" cy="1569660"/>
          </a:xfrm>
          <a:prstGeom prst="rect">
            <a:avLst/>
          </a:prstGeom>
        </p:spPr>
        <p:txBody>
          <a:bodyPr wrap="square">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L" sz="3200" b="1" i="0" u="none" strike="noStrike" kern="1200" cap="none" spc="0" normalizeH="0" baseline="0" noProof="0" dirty="0">
                <a:ln>
                  <a:noFill/>
                </a:ln>
                <a:solidFill>
                  <a:srgbClr val="01B2C4"/>
                </a:solidFill>
                <a:effectLst>
                  <a:outerShdw blurRad="38100" dist="38100" dir="2700000" algn="tl">
                    <a:srgbClr val="000000">
                      <a:alpha val="43137"/>
                    </a:srgbClr>
                  </a:outerShdw>
                </a:effectLst>
                <a:uLnTx/>
                <a:uFillTx/>
                <a:latin typeface="Calibri"/>
              </a:rPr>
              <a:t>¡MUCHAS GRACIAS!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s-CL" sz="3200" b="1" i="0" u="none" strike="noStrike" kern="1200" cap="none" spc="0" normalizeH="0" baseline="0" noProof="0" dirty="0">
                <a:ln>
                  <a:noFill/>
                </a:ln>
                <a:solidFill>
                  <a:srgbClr val="01B2C4"/>
                </a:solidFill>
                <a:effectLst>
                  <a:outerShdw blurRad="38100" dist="38100" dir="2700000" algn="tl">
                    <a:srgbClr val="000000">
                      <a:alpha val="43137"/>
                    </a:srgbClr>
                  </a:outerShdw>
                </a:effectLst>
                <a:uLnTx/>
                <a:uFillTx/>
                <a:latin typeface="Calibri"/>
              </a:rPr>
              <a:t>Correo: </a:t>
            </a:r>
            <a:r>
              <a:rPr kumimoji="0" lang="es-CL" sz="3200" b="1" i="0" u="none" strike="noStrike" kern="1200" cap="none" spc="0" normalizeH="0" baseline="0" noProof="0" dirty="0">
                <a:ln>
                  <a:noFill/>
                </a:ln>
                <a:solidFill>
                  <a:srgbClr val="01B2C4"/>
                </a:solidFill>
                <a:effectLst>
                  <a:outerShdw blurRad="38100" dist="38100" dir="2700000" algn="tl">
                    <a:srgbClr val="000000">
                      <a:alpha val="43137"/>
                    </a:srgbClr>
                  </a:outerShdw>
                </a:effectLst>
                <a:uLnTx/>
                <a:uFillTx/>
                <a:latin typeface="Calibri"/>
                <a:hlinkClick r:id="rId3"/>
              </a:rPr>
              <a:t>pilar.cuevas@subdere.gov.cl</a:t>
            </a:r>
            <a:r>
              <a:rPr kumimoji="0" lang="es-CL" sz="3200" b="1" i="0" u="none" strike="noStrike" kern="1200" cap="none" spc="0" normalizeH="0" baseline="0" noProof="0" dirty="0">
                <a:ln>
                  <a:noFill/>
                </a:ln>
                <a:solidFill>
                  <a:srgbClr val="01B2C4"/>
                </a:solidFill>
                <a:effectLst>
                  <a:outerShdw blurRad="38100" dist="38100" dir="2700000" algn="tl">
                    <a:srgbClr val="000000">
                      <a:alpha val="43137"/>
                    </a:srgbClr>
                  </a:outerShdw>
                </a:effectLst>
                <a:uLnTx/>
                <a:uFillTx/>
                <a:latin typeface="Calibri"/>
              </a:rPr>
              <a:t> </a:t>
            </a:r>
            <a:endParaRPr kumimoji="0" lang="es-MX" sz="3200" b="0" i="0" u="none" strike="noStrike" kern="1200" cap="none" spc="0" normalizeH="0" baseline="0" noProof="0" dirty="0">
              <a:ln>
                <a:noFill/>
              </a:ln>
              <a:solidFill>
                <a:prstClr val="black"/>
              </a:solidFill>
              <a:effectLst/>
              <a:uLnTx/>
              <a:uFillTx/>
              <a:latin typeface="Calibri"/>
            </a:endParaRPr>
          </a:p>
        </p:txBody>
      </p:sp>
      <p:pic>
        <p:nvPicPr>
          <p:cNvPr id="6"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6214069"/>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41825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7"/>
          <p:cNvSpPr>
            <a:spLocks noGrp="1"/>
          </p:cNvSpPr>
          <p:nvPr>
            <p:ph type="title"/>
          </p:nvPr>
        </p:nvSpPr>
        <p:spPr>
          <a:xfrm>
            <a:off x="539552" y="282617"/>
            <a:ext cx="7777361" cy="1143000"/>
          </a:xfrm>
        </p:spPr>
        <p:txBody>
          <a:bodyPr/>
          <a:lstStyle/>
          <a:p>
            <a:pPr algn="ctr" eaLnBrk="1" hangingPunct="1"/>
            <a:r>
              <a:rPr lang="es-ES_tradnl" altLang="es-CL" dirty="0" smtClean="0">
                <a:latin typeface="Verdana" panose="020B0604030504040204" pitchFamily="34" charset="0"/>
                <a:cs typeface="Verdana" panose="020B0604030504040204" pitchFamily="34" charset="0"/>
              </a:rPr>
              <a:t/>
            </a:r>
            <a:br>
              <a:rPr lang="es-ES_tradnl" altLang="es-CL" dirty="0" smtClean="0">
                <a:latin typeface="Verdana" panose="020B0604030504040204" pitchFamily="34" charset="0"/>
                <a:cs typeface="Verdana" panose="020B0604030504040204" pitchFamily="34" charset="0"/>
              </a:rPr>
            </a:br>
            <a:r>
              <a:rPr lang="es-ES_tradnl" altLang="es-CL" b="1" dirty="0" smtClean="0">
                <a:solidFill>
                  <a:schemeClr val="accent5"/>
                </a:solidFill>
                <a:latin typeface="Verdana" panose="020B0604030504040204" pitchFamily="34" charset="0"/>
                <a:cs typeface="Verdana" panose="020B0604030504040204" pitchFamily="34" charset="0"/>
              </a:rPr>
              <a:t>Línea de Energización </a:t>
            </a:r>
            <a:r>
              <a:rPr lang="es-ES_tradnl" altLang="es-CL" b="1" dirty="0" err="1" smtClean="0">
                <a:solidFill>
                  <a:schemeClr val="accent5"/>
                </a:solidFill>
                <a:latin typeface="Verdana" panose="020B0604030504040204" pitchFamily="34" charset="0"/>
                <a:cs typeface="Verdana" panose="020B0604030504040204" pitchFamily="34" charset="0"/>
              </a:rPr>
              <a:t>PMB</a:t>
            </a:r>
            <a:endParaRPr lang="es-ES_tradnl" altLang="es-CL" sz="1800" b="1" dirty="0" smtClean="0">
              <a:solidFill>
                <a:schemeClr val="accent5"/>
              </a:solidFill>
              <a:latin typeface="Verdana" panose="020B0604030504040204" pitchFamily="34" charset="0"/>
              <a:cs typeface="Verdana" panose="020B0604030504040204" pitchFamily="34" charset="0"/>
            </a:endParaRPr>
          </a:p>
        </p:txBody>
      </p:sp>
      <p:sp>
        <p:nvSpPr>
          <p:cNvPr id="31747" name="Content Placeholder 8"/>
          <p:cNvSpPr>
            <a:spLocks noGrp="1"/>
          </p:cNvSpPr>
          <p:nvPr>
            <p:ph idx="1"/>
          </p:nvPr>
        </p:nvSpPr>
        <p:spPr>
          <a:xfrm>
            <a:off x="539552" y="1477962"/>
            <a:ext cx="7777361" cy="4831357"/>
          </a:xfrm>
        </p:spPr>
        <p:txBody>
          <a:bodyPr/>
          <a:lstStyle/>
          <a:p>
            <a:pPr marL="0" indent="0" algn="just" eaLnBrk="1" hangingPunct="1">
              <a:buClr>
                <a:srgbClr val="006CB7"/>
              </a:buClr>
              <a:buNone/>
              <a:defRPr/>
            </a:pPr>
            <a:r>
              <a:rPr lang="es-MX" altLang="es-CL" sz="1600" dirty="0" smtClean="0">
                <a:solidFill>
                  <a:schemeClr val="tx1"/>
                </a:solidFill>
                <a:latin typeface="Verdana" panose="020B0604030504040204" pitchFamily="34" charset="0"/>
                <a:ea typeface="Verdana" panose="020B0604030504040204" pitchFamily="34" charset="0"/>
              </a:rPr>
              <a:t>Actualmente, la Subsecretaría, a través del Programa Mejoramiento de Barrios, financia proyectos en el ámbito de la energización, en las siguientes tipologías:</a:t>
            </a:r>
          </a:p>
          <a:p>
            <a:pPr marL="0" indent="0" algn="just" eaLnBrk="1" hangingPunct="1">
              <a:buClr>
                <a:srgbClr val="006CB7"/>
              </a:buClr>
              <a:buFont typeface="Arial" panose="020B0604020202020204" pitchFamily="34" charset="0"/>
              <a:buNone/>
              <a:defRPr/>
            </a:pPr>
            <a:endParaRPr lang="es-MX" altLang="es-CL" sz="16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defRPr/>
            </a:pPr>
            <a:r>
              <a:rPr lang="es-MX" altLang="es-CL" sz="1600" dirty="0" smtClean="0">
                <a:solidFill>
                  <a:schemeClr val="tx1"/>
                </a:solidFill>
                <a:latin typeface="Verdana" panose="020B0604030504040204" pitchFamily="34" charset="0"/>
                <a:ea typeface="Verdana" panose="020B0604030504040204" pitchFamily="34" charset="0"/>
              </a:rPr>
              <a:t>Recambio de Luminarias Sodio a LED.</a:t>
            </a:r>
          </a:p>
          <a:p>
            <a:pPr marL="0" indent="0" algn="just" eaLnBrk="1" hangingPunct="1">
              <a:buClr>
                <a:srgbClr val="006CB7"/>
              </a:buClr>
              <a:buNone/>
              <a:defRPr/>
            </a:pPr>
            <a:endParaRPr lang="es-MX" altLang="es-CL" sz="16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defRPr/>
            </a:pPr>
            <a:r>
              <a:rPr lang="es-MX" altLang="es-CL" sz="1600" dirty="0" smtClean="0">
                <a:solidFill>
                  <a:schemeClr val="tx1"/>
                </a:solidFill>
                <a:latin typeface="Verdana" panose="020B0604030504040204" pitchFamily="34" charset="0"/>
                <a:ea typeface="Verdana" panose="020B0604030504040204" pitchFamily="34" charset="0"/>
              </a:rPr>
              <a:t>Nuevas redes o extensión de redes de alumbrado público tipo LED.</a:t>
            </a:r>
          </a:p>
          <a:p>
            <a:pPr marL="0" indent="0" algn="just" eaLnBrk="1" hangingPunct="1">
              <a:buClr>
                <a:srgbClr val="006CB7"/>
              </a:buClr>
              <a:buNone/>
              <a:defRPr/>
            </a:pPr>
            <a:endParaRPr lang="es-MX" altLang="es-CL" sz="16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defRPr/>
            </a:pPr>
            <a:r>
              <a:rPr lang="es-MX" altLang="es-CL" sz="1600" dirty="0" smtClean="0">
                <a:solidFill>
                  <a:schemeClr val="tx1"/>
                </a:solidFill>
                <a:latin typeface="Verdana" panose="020B0604030504040204" pitchFamily="34" charset="0"/>
                <a:ea typeface="Verdana" panose="020B0604030504040204" pitchFamily="34" charset="0"/>
              </a:rPr>
              <a:t>Nuevas redes eléctricas o extensión de redes eléctricas rurales.</a:t>
            </a:r>
          </a:p>
          <a:p>
            <a:pPr marL="0" indent="0" algn="just" eaLnBrk="1" hangingPunct="1">
              <a:buClr>
                <a:srgbClr val="006CB7"/>
              </a:buClr>
              <a:buNone/>
              <a:defRPr/>
            </a:pPr>
            <a:endParaRPr lang="es-MX" altLang="es-CL" sz="16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defRPr/>
            </a:pPr>
            <a:r>
              <a:rPr lang="es-MX" altLang="es-CL" sz="1600" dirty="0" smtClean="0">
                <a:solidFill>
                  <a:schemeClr val="tx1"/>
                </a:solidFill>
                <a:latin typeface="Verdana" panose="020B0604030504040204" pitchFamily="34" charset="0"/>
                <a:ea typeface="Verdana" panose="020B0604030504040204" pitchFamily="34" charset="0"/>
              </a:rPr>
              <a:t>Sistemas fotovoltaicos aislados para comunidades rurales.</a:t>
            </a:r>
          </a:p>
          <a:p>
            <a:pPr marL="0" indent="0" algn="just" eaLnBrk="1" hangingPunct="1">
              <a:buClr>
                <a:srgbClr val="006CB7"/>
              </a:buClr>
              <a:buNone/>
              <a:defRPr/>
            </a:pPr>
            <a:endParaRPr lang="es-MX" altLang="es-CL" sz="16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defRPr/>
            </a:pPr>
            <a:r>
              <a:rPr lang="es-MX" altLang="es-CL" sz="1600" dirty="0" smtClean="0">
                <a:solidFill>
                  <a:schemeClr val="tx1"/>
                </a:solidFill>
                <a:latin typeface="Verdana" panose="020B0604030504040204" pitchFamily="34" charset="0"/>
                <a:ea typeface="Verdana" panose="020B0604030504040204" pitchFamily="34" charset="0"/>
              </a:rPr>
              <a:t>Luminarias solares fotovoltaicas.</a:t>
            </a:r>
          </a:p>
          <a:p>
            <a:pPr marL="0" indent="0" algn="just" eaLnBrk="1" hangingPunct="1">
              <a:buClr>
                <a:srgbClr val="006CB7"/>
              </a:buClr>
              <a:buNone/>
              <a:defRPr/>
            </a:pPr>
            <a:endParaRPr lang="es-MX" altLang="es-CL" sz="1600" dirty="0" smtClean="0">
              <a:solidFill>
                <a:schemeClr val="tx1"/>
              </a:solidFill>
              <a:latin typeface="Verdana" panose="020B0604030504040204" pitchFamily="34" charset="0"/>
              <a:ea typeface="Verdana" panose="020B0604030504040204" pitchFamily="34" charset="0"/>
            </a:endParaRPr>
          </a:p>
          <a:p>
            <a:pPr algn="just" eaLnBrk="1" hangingPunct="1">
              <a:buClr>
                <a:srgbClr val="006CB7"/>
              </a:buClr>
              <a:defRPr/>
            </a:pPr>
            <a:r>
              <a:rPr lang="es-MX" altLang="es-CL" sz="1600" dirty="0" smtClean="0">
                <a:solidFill>
                  <a:schemeClr val="tx1"/>
                </a:solidFill>
                <a:latin typeface="Verdana" panose="020B0604030504040204" pitchFamily="34" charset="0"/>
                <a:ea typeface="Verdana" panose="020B0604030504040204" pitchFamily="34" charset="0"/>
              </a:rPr>
              <a:t>Asistencias Técnicas para formulación de proyectos eléctricos.</a:t>
            </a:r>
            <a:endParaRPr lang="es-ES_tradnl" altLang="es-CL" sz="1600" dirty="0" smtClean="0">
              <a:solidFill>
                <a:schemeClr val="tx1"/>
              </a:solidFill>
              <a:latin typeface="Verdana" panose="020B0604030504040204" pitchFamily="34" charset="0"/>
              <a:ea typeface="Verdana" panose="020B0604030504040204" pitchFamily="34" charset="0"/>
            </a:endParaRPr>
          </a:p>
          <a:p>
            <a:pPr lvl="2" eaLnBrk="1" hangingPunct="1">
              <a:defRPr/>
            </a:pPr>
            <a:endParaRPr lang="es-ES_tradnl" altLang="es-CL" sz="1800" dirty="0" smtClean="0">
              <a:latin typeface="Verdana" panose="020B0604030504040204" pitchFamily="34" charset="0"/>
              <a:ea typeface="Verdana" panose="020B0604030504040204" pitchFamily="34" charset="0"/>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3</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5218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7"/>
          <p:cNvSpPr>
            <a:spLocks noGrp="1"/>
          </p:cNvSpPr>
          <p:nvPr>
            <p:ph type="title"/>
          </p:nvPr>
        </p:nvSpPr>
        <p:spPr/>
        <p:txBody>
          <a:bodyPr/>
          <a:lstStyle/>
          <a:p>
            <a:pPr algn="ctr" eaLnBrk="1" hangingPunct="1"/>
            <a:r>
              <a:rPr lang="es-ES_tradnl" altLang="es-CL" dirty="0" smtClean="0">
                <a:latin typeface="Verdana" panose="020B0604030504040204" pitchFamily="34" charset="0"/>
                <a:cs typeface="Verdana" panose="020B0604030504040204" pitchFamily="34" charset="0"/>
              </a:rPr>
              <a:t/>
            </a:r>
            <a:br>
              <a:rPr lang="es-ES_tradnl" altLang="es-CL" dirty="0" smtClean="0">
                <a:latin typeface="Verdana" panose="020B0604030504040204" pitchFamily="34" charset="0"/>
                <a:cs typeface="Verdana" panose="020B0604030504040204" pitchFamily="34" charset="0"/>
              </a:rPr>
            </a:br>
            <a:r>
              <a:rPr lang="es-ES_tradnl" altLang="es-CL" b="1" dirty="0">
                <a:solidFill>
                  <a:schemeClr val="accent5"/>
                </a:solidFill>
                <a:latin typeface="Verdana" panose="020B0604030504040204" pitchFamily="34" charset="0"/>
                <a:cs typeface="Verdana" panose="020B0604030504040204" pitchFamily="34" charset="0"/>
              </a:rPr>
              <a:t>Línea de Energización </a:t>
            </a:r>
            <a:r>
              <a:rPr lang="es-ES_tradnl" altLang="es-CL" b="1" dirty="0" err="1">
                <a:solidFill>
                  <a:schemeClr val="accent5"/>
                </a:solidFill>
                <a:latin typeface="Verdana" panose="020B0604030504040204" pitchFamily="34" charset="0"/>
                <a:cs typeface="Verdana" panose="020B0604030504040204" pitchFamily="34" charset="0"/>
              </a:rPr>
              <a:t>PMB</a:t>
            </a:r>
            <a:endParaRPr lang="es-ES_tradnl" altLang="es-CL" sz="1800" b="1" dirty="0" smtClean="0">
              <a:solidFill>
                <a:schemeClr val="accent5"/>
              </a:solidFill>
              <a:latin typeface="Verdana" panose="020B0604030504040204" pitchFamily="34" charset="0"/>
              <a:cs typeface="Verdana" panose="020B0604030504040204" pitchFamily="34" charset="0"/>
            </a:endParaRPr>
          </a:p>
        </p:txBody>
      </p:sp>
      <p:sp>
        <p:nvSpPr>
          <p:cNvPr id="31747" name="Content Placeholder 8"/>
          <p:cNvSpPr>
            <a:spLocks noGrp="1"/>
          </p:cNvSpPr>
          <p:nvPr>
            <p:ph idx="1"/>
          </p:nvPr>
        </p:nvSpPr>
        <p:spPr>
          <a:xfrm>
            <a:off x="539552" y="1477963"/>
            <a:ext cx="7777361" cy="4525962"/>
          </a:xfrm>
        </p:spPr>
        <p:txBody>
          <a:bodyPr/>
          <a:lstStyle/>
          <a:p>
            <a:pPr marL="0" indent="0" algn="just" eaLnBrk="1" hangingPunct="1">
              <a:buClr>
                <a:srgbClr val="006CB7"/>
              </a:buClr>
              <a:buNone/>
              <a:defRPr/>
            </a:pPr>
            <a:r>
              <a:rPr lang="es-MX" altLang="es-CL" sz="1600" dirty="0" smtClean="0">
                <a:solidFill>
                  <a:schemeClr val="tx1"/>
                </a:solidFill>
                <a:latin typeface="Verdana" panose="020B0604030504040204" pitchFamily="34" charset="0"/>
                <a:ea typeface="Verdana" panose="020B0604030504040204" pitchFamily="34" charset="0"/>
              </a:rPr>
              <a:t>Los propósitos del subprograma de Energización se pueden dividir en 2:</a:t>
            </a:r>
          </a:p>
          <a:p>
            <a:pPr marL="0" indent="0" algn="just" eaLnBrk="1" hangingPunct="1">
              <a:buClr>
                <a:srgbClr val="006CB7"/>
              </a:buClr>
              <a:buFont typeface="Arial" panose="020B0604020202020204" pitchFamily="34" charset="0"/>
              <a:buNone/>
              <a:defRPr/>
            </a:pPr>
            <a:endParaRPr lang="es-MX" altLang="es-CL" sz="1600" dirty="0" smtClean="0">
              <a:solidFill>
                <a:schemeClr val="tx1"/>
              </a:solidFill>
              <a:latin typeface="Verdana" panose="020B0604030504040204" pitchFamily="34" charset="0"/>
              <a:ea typeface="Verdana" panose="020B0604030504040204" pitchFamily="34" charset="0"/>
            </a:endParaRPr>
          </a:p>
          <a:p>
            <a:pPr marL="457200" indent="-457200" algn="just" eaLnBrk="1" hangingPunct="1">
              <a:buClr>
                <a:srgbClr val="006CB7"/>
              </a:buClr>
              <a:buFont typeface="+mj-lt"/>
              <a:buAutoNum type="arabicPeriod"/>
              <a:defRPr/>
            </a:pPr>
            <a:r>
              <a:rPr lang="es-MX" altLang="es-CL" sz="1600" dirty="0" smtClean="0">
                <a:solidFill>
                  <a:schemeClr val="tx1"/>
                </a:solidFill>
                <a:latin typeface="Verdana" panose="020B0604030504040204" pitchFamily="34" charset="0"/>
                <a:ea typeface="Verdana" panose="020B0604030504040204" pitchFamily="34" charset="0"/>
              </a:rPr>
              <a:t>Solucionar problemas de suministro en lugares rurales y/o apartados, llevando soluciones ya sea a través de redes de energía convencionales o a través de soluciones de energías renovables, tales como las instalaciones fotovoltaicas.</a:t>
            </a:r>
          </a:p>
          <a:p>
            <a:pPr marL="457200" indent="-457200" algn="just" eaLnBrk="1" hangingPunct="1">
              <a:buClr>
                <a:srgbClr val="006CB7"/>
              </a:buClr>
              <a:buFont typeface="+mj-lt"/>
              <a:buAutoNum type="arabicPeriod"/>
              <a:defRPr/>
            </a:pPr>
            <a:endParaRPr lang="es-MX" altLang="es-CL" sz="1600" dirty="0" smtClean="0">
              <a:solidFill>
                <a:schemeClr val="tx1"/>
              </a:solidFill>
              <a:latin typeface="Verdana" panose="020B0604030504040204" pitchFamily="34" charset="0"/>
              <a:ea typeface="Verdana" panose="020B0604030504040204" pitchFamily="34" charset="0"/>
            </a:endParaRPr>
          </a:p>
          <a:p>
            <a:pPr marL="457200" indent="-457200" algn="just" eaLnBrk="1" hangingPunct="1">
              <a:buClr>
                <a:srgbClr val="006CB7"/>
              </a:buClr>
              <a:buFont typeface="+mj-lt"/>
              <a:buAutoNum type="arabicPeriod"/>
              <a:defRPr/>
            </a:pPr>
            <a:r>
              <a:rPr lang="es-MX" altLang="es-CL" sz="1600" dirty="0" smtClean="0">
                <a:solidFill>
                  <a:schemeClr val="tx1"/>
                </a:solidFill>
                <a:latin typeface="Verdana" panose="020B0604030504040204" pitchFamily="34" charset="0"/>
                <a:ea typeface="Verdana" panose="020B0604030504040204" pitchFamily="34" charset="0"/>
              </a:rPr>
              <a:t>Contribuir a la eficiencia energética y al ahorro energético de los municipios, mediante el recambio de luminarias convencionales de sodio por luminarias LED, las que proporcionan no solo mejoras desde el punto de vista del ahorro, si no que también desde el punto de vista de la contaminación lumínica.</a:t>
            </a:r>
            <a:endParaRPr lang="es-ES_tradnl" altLang="es-CL" sz="1600" dirty="0" smtClean="0">
              <a:solidFill>
                <a:schemeClr val="tx1"/>
              </a:solidFill>
              <a:latin typeface="Verdana" panose="020B0604030504040204" pitchFamily="34" charset="0"/>
              <a:ea typeface="Verdana" panose="020B0604030504040204" pitchFamily="34" charset="0"/>
            </a:endParaRPr>
          </a:p>
          <a:p>
            <a:pPr lvl="2" eaLnBrk="1" hangingPunct="1">
              <a:defRPr/>
            </a:pPr>
            <a:endParaRPr lang="es-ES_tradnl" altLang="es-CL" dirty="0" smtClean="0">
              <a:latin typeface="+mj-lt"/>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4</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7"/>
          <p:cNvSpPr>
            <a:spLocks noGrp="1"/>
          </p:cNvSpPr>
          <p:nvPr>
            <p:ph type="title"/>
          </p:nvPr>
        </p:nvSpPr>
        <p:spPr>
          <a:xfrm>
            <a:off x="611561" y="282617"/>
            <a:ext cx="7776864" cy="717628"/>
          </a:xfrm>
        </p:spPr>
        <p:txBody>
          <a:bodyPr/>
          <a:lstStyle/>
          <a:p>
            <a:pPr eaLnBrk="1" hangingPunct="1"/>
            <a:r>
              <a:rPr lang="es-ES_tradnl" altLang="es-CL" sz="1800" dirty="0" smtClean="0">
                <a:latin typeface="Verdana" panose="020B0604030504040204" pitchFamily="34" charset="0"/>
                <a:cs typeface="Verdana" panose="020B0604030504040204" pitchFamily="34" charset="0"/>
              </a:rPr>
              <a:t/>
            </a:r>
            <a:br>
              <a:rPr lang="es-ES_tradnl" altLang="es-CL" sz="1800" dirty="0" smtClean="0">
                <a:latin typeface="Verdana" panose="020B0604030504040204" pitchFamily="34" charset="0"/>
                <a:cs typeface="Verdana" panose="020B0604030504040204" pitchFamily="34" charset="0"/>
              </a:rPr>
            </a:br>
            <a:r>
              <a:rPr lang="es-ES_tradnl" altLang="es-CL" sz="1600" b="1" dirty="0" smtClean="0">
                <a:solidFill>
                  <a:schemeClr val="accent5"/>
                </a:solidFill>
                <a:latin typeface="Verdana" panose="020B0604030504040204" pitchFamily="34" charset="0"/>
                <a:cs typeface="Verdana" panose="020B0604030504040204" pitchFamily="34" charset="0"/>
              </a:rPr>
              <a:t>Resumen de Obras de Energización Financiados entre 2018-2021</a:t>
            </a:r>
          </a:p>
        </p:txBody>
      </p:sp>
      <p:graphicFrame>
        <p:nvGraphicFramePr>
          <p:cNvPr id="3" name="Tabla 2"/>
          <p:cNvGraphicFramePr>
            <a:graphicFrameLocks noGrp="1"/>
          </p:cNvGraphicFramePr>
          <p:nvPr>
            <p:extLst>
              <p:ext uri="{D42A27DB-BD31-4B8C-83A1-F6EECF244321}">
                <p14:modId xmlns:p14="http://schemas.microsoft.com/office/powerpoint/2010/main" val="4155237951"/>
              </p:ext>
            </p:extLst>
          </p:nvPr>
        </p:nvGraphicFramePr>
        <p:xfrm>
          <a:off x="611560" y="1196751"/>
          <a:ext cx="7705353" cy="5041253"/>
        </p:xfrm>
        <a:graphic>
          <a:graphicData uri="http://schemas.openxmlformats.org/drawingml/2006/table">
            <a:tbl>
              <a:tblPr firstRow="1" lastRow="1">
                <a:tableStyleId>{BC89EF96-8CEA-46FF-86C4-4CE0E7609802}</a:tableStyleId>
              </a:tblPr>
              <a:tblGrid>
                <a:gridCol w="4076270">
                  <a:extLst>
                    <a:ext uri="{9D8B030D-6E8A-4147-A177-3AD203B41FA5}">
                      <a16:colId xmlns:a16="http://schemas.microsoft.com/office/drawing/2014/main" val="2288982888"/>
                    </a:ext>
                  </a:extLst>
                </a:gridCol>
                <a:gridCol w="2002398">
                  <a:extLst>
                    <a:ext uri="{9D8B030D-6E8A-4147-A177-3AD203B41FA5}">
                      <a16:colId xmlns:a16="http://schemas.microsoft.com/office/drawing/2014/main" val="699591119"/>
                    </a:ext>
                  </a:extLst>
                </a:gridCol>
                <a:gridCol w="1626685">
                  <a:extLst>
                    <a:ext uri="{9D8B030D-6E8A-4147-A177-3AD203B41FA5}">
                      <a16:colId xmlns:a16="http://schemas.microsoft.com/office/drawing/2014/main" val="1882736104"/>
                    </a:ext>
                  </a:extLst>
                </a:gridCol>
              </a:tblGrid>
              <a:tr h="346615">
                <a:tc>
                  <a:txBody>
                    <a:bodyPr/>
                    <a:lstStyle/>
                    <a:p>
                      <a:pPr algn="ctr" fontAlgn="b"/>
                      <a:r>
                        <a:rPr lang="es-MX" sz="1200" u="none" strike="noStrike" dirty="0" smtClean="0">
                          <a:effectLst/>
                        </a:rPr>
                        <a:t>REGIÓN</a:t>
                      </a:r>
                      <a:endParaRPr lang="es-MX" sz="1200" b="1" i="0" u="none" strike="noStrike" dirty="0">
                        <a:solidFill>
                          <a:srgbClr val="FFFFFF"/>
                        </a:solidFill>
                        <a:effectLst/>
                        <a:latin typeface="Calibri" panose="020F0502020204030204" pitchFamily="34" charset="0"/>
                      </a:endParaRPr>
                    </a:p>
                  </a:txBody>
                  <a:tcPr marL="7123" marR="7123" marT="7123" marB="0" anchor="ctr"/>
                </a:tc>
                <a:tc>
                  <a:txBody>
                    <a:bodyPr/>
                    <a:lstStyle/>
                    <a:p>
                      <a:pPr algn="ctr" fontAlgn="b"/>
                      <a:r>
                        <a:rPr lang="es-MX" sz="1200" u="none" strike="noStrike" dirty="0" smtClean="0">
                          <a:effectLst/>
                        </a:rPr>
                        <a:t>APORTE SUBDERE</a:t>
                      </a:r>
                      <a:endParaRPr lang="es-MX" sz="1200" b="1" i="0" u="none" strike="noStrike" dirty="0">
                        <a:solidFill>
                          <a:srgbClr val="FFFFFF"/>
                        </a:solidFill>
                        <a:effectLst/>
                        <a:latin typeface="Calibri" panose="020F0502020204030204" pitchFamily="34" charset="0"/>
                      </a:endParaRPr>
                    </a:p>
                  </a:txBody>
                  <a:tcPr marL="7123" marR="7123" marT="7123" marB="0" anchor="ctr"/>
                </a:tc>
                <a:tc>
                  <a:txBody>
                    <a:bodyPr/>
                    <a:lstStyle/>
                    <a:p>
                      <a:pPr algn="ctr" fontAlgn="b"/>
                      <a:r>
                        <a:rPr lang="es-MX" sz="1200" u="none" strike="noStrike" dirty="0" smtClean="0">
                          <a:effectLst/>
                        </a:rPr>
                        <a:t>CANTIDAD DE PROYECTOS</a:t>
                      </a:r>
                      <a:endParaRPr lang="es-MX" sz="1200" b="1" i="0" u="none" strike="noStrike" dirty="0">
                        <a:solidFill>
                          <a:srgbClr val="FFFFFF"/>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2355741673"/>
                  </a:ext>
                </a:extLst>
              </a:tr>
              <a:tr h="274610">
                <a:tc>
                  <a:txBody>
                    <a:bodyPr/>
                    <a:lstStyle/>
                    <a:p>
                      <a:pPr algn="ctr" fontAlgn="ctr"/>
                      <a:r>
                        <a:rPr lang="es-MX" sz="1200" u="none" strike="noStrike" dirty="0">
                          <a:effectLst/>
                        </a:rPr>
                        <a:t>Región de Arica y Parinacota</a:t>
                      </a:r>
                      <a:endParaRPr lang="es-MX" sz="1200" b="0" i="0" u="none" strike="noStrike" dirty="0">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dirty="0">
                          <a:effectLst/>
                        </a:rPr>
                        <a:t> $               566.913.026 </a:t>
                      </a:r>
                      <a:endParaRPr lang="es-MX" sz="1200" b="0" i="0" u="none" strike="noStrike" dirty="0">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dirty="0">
                          <a:effectLst/>
                        </a:rPr>
                        <a:t>4</a:t>
                      </a:r>
                      <a:endParaRPr lang="es-MX" sz="1200" b="0" i="0" u="none" strike="noStrike" dirty="0">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1488028782"/>
                  </a:ext>
                </a:extLst>
              </a:tr>
              <a:tr h="274610">
                <a:tc>
                  <a:txBody>
                    <a:bodyPr/>
                    <a:lstStyle/>
                    <a:p>
                      <a:pPr algn="ctr" fontAlgn="ctr"/>
                      <a:r>
                        <a:rPr lang="es-MX" sz="1200" u="none" strike="noStrike">
                          <a:effectLst/>
                        </a:rPr>
                        <a:t>Región de Tarapacá</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588.897.379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3</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2220422507"/>
                  </a:ext>
                </a:extLst>
              </a:tr>
              <a:tr h="274610">
                <a:tc>
                  <a:txBody>
                    <a:bodyPr/>
                    <a:lstStyle/>
                    <a:p>
                      <a:pPr algn="ctr" fontAlgn="ctr"/>
                      <a:r>
                        <a:rPr lang="es-MX" sz="1200" u="none" strike="noStrike">
                          <a:effectLst/>
                        </a:rPr>
                        <a:t>Región de Antofagasta</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167.898.552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4</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476180975"/>
                  </a:ext>
                </a:extLst>
              </a:tr>
              <a:tr h="274610">
                <a:tc>
                  <a:txBody>
                    <a:bodyPr/>
                    <a:lstStyle/>
                    <a:p>
                      <a:pPr algn="ctr" fontAlgn="ctr"/>
                      <a:r>
                        <a:rPr lang="es-MX" sz="1200" u="none" strike="noStrike" dirty="0">
                          <a:effectLst/>
                        </a:rPr>
                        <a:t>Región de Atacama</a:t>
                      </a:r>
                      <a:endParaRPr lang="es-MX" sz="1200" b="0" i="0" u="none" strike="noStrike" dirty="0">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802.173.997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6</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4794997"/>
                  </a:ext>
                </a:extLst>
              </a:tr>
              <a:tr h="274610">
                <a:tc>
                  <a:txBody>
                    <a:bodyPr/>
                    <a:lstStyle/>
                    <a:p>
                      <a:pPr algn="ctr" fontAlgn="ctr"/>
                      <a:r>
                        <a:rPr lang="es-MX" sz="1200" u="none" strike="noStrike">
                          <a:effectLst/>
                        </a:rPr>
                        <a:t>Región de Coquimbo</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241.367.700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1</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1210739448"/>
                  </a:ext>
                </a:extLst>
              </a:tr>
              <a:tr h="274610">
                <a:tc>
                  <a:txBody>
                    <a:bodyPr/>
                    <a:lstStyle/>
                    <a:p>
                      <a:pPr algn="ctr" fontAlgn="ctr"/>
                      <a:r>
                        <a:rPr lang="es-MX" sz="1200" u="none" strike="noStrike">
                          <a:effectLst/>
                        </a:rPr>
                        <a:t>Región de Valparaiso</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1.530.788.712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12</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1539179159"/>
                  </a:ext>
                </a:extLst>
              </a:tr>
              <a:tr h="274610">
                <a:tc>
                  <a:txBody>
                    <a:bodyPr/>
                    <a:lstStyle/>
                    <a:p>
                      <a:pPr algn="ctr" fontAlgn="ctr"/>
                      <a:r>
                        <a:rPr lang="es-MX" sz="1200" u="none" strike="noStrike" dirty="0">
                          <a:effectLst/>
                        </a:rPr>
                        <a:t>Región Metropolitana</a:t>
                      </a:r>
                      <a:endParaRPr lang="es-MX" sz="1200" b="0" i="0" u="none" strike="noStrike" dirty="0">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3.810.844.895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dirty="0">
                          <a:effectLst/>
                        </a:rPr>
                        <a:t>20</a:t>
                      </a:r>
                      <a:endParaRPr lang="es-MX" sz="1200" b="0" i="0" u="none" strike="noStrike" dirty="0">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4020248404"/>
                  </a:ext>
                </a:extLst>
              </a:tr>
              <a:tr h="274610">
                <a:tc>
                  <a:txBody>
                    <a:bodyPr/>
                    <a:lstStyle/>
                    <a:p>
                      <a:pPr algn="ctr" fontAlgn="ctr"/>
                      <a:r>
                        <a:rPr lang="es-MX" sz="1200" u="none" strike="noStrike">
                          <a:effectLst/>
                        </a:rPr>
                        <a:t>Región de Libertador General Bernardo O´Higgins</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2.389.781.805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13</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3543976578"/>
                  </a:ext>
                </a:extLst>
              </a:tr>
              <a:tr h="274610">
                <a:tc>
                  <a:txBody>
                    <a:bodyPr/>
                    <a:lstStyle/>
                    <a:p>
                      <a:pPr algn="ctr" fontAlgn="ctr"/>
                      <a:r>
                        <a:rPr lang="es-MX" sz="1200" u="none" strike="noStrike">
                          <a:effectLst/>
                        </a:rPr>
                        <a:t>Región de Maule</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1.757.158.515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9</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351297883"/>
                  </a:ext>
                </a:extLst>
              </a:tr>
              <a:tr h="274610">
                <a:tc>
                  <a:txBody>
                    <a:bodyPr/>
                    <a:lstStyle/>
                    <a:p>
                      <a:pPr algn="ctr" fontAlgn="ctr"/>
                      <a:r>
                        <a:rPr lang="es-MX" sz="1200" u="none" strike="noStrike">
                          <a:effectLst/>
                        </a:rPr>
                        <a:t>Región de Ñuble</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648.948.466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4</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3377145769"/>
                  </a:ext>
                </a:extLst>
              </a:tr>
              <a:tr h="274610">
                <a:tc>
                  <a:txBody>
                    <a:bodyPr/>
                    <a:lstStyle/>
                    <a:p>
                      <a:pPr algn="ctr" fontAlgn="ctr"/>
                      <a:r>
                        <a:rPr lang="es-MX" sz="1200" u="none" strike="noStrike">
                          <a:effectLst/>
                        </a:rPr>
                        <a:t>Región de Biobío</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460.767.069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5</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1644063994"/>
                  </a:ext>
                </a:extLst>
              </a:tr>
              <a:tr h="274610">
                <a:tc>
                  <a:txBody>
                    <a:bodyPr/>
                    <a:lstStyle/>
                    <a:p>
                      <a:pPr algn="ctr" fontAlgn="ctr"/>
                      <a:r>
                        <a:rPr lang="es-MX" sz="1200" u="none" strike="noStrike">
                          <a:effectLst/>
                        </a:rPr>
                        <a:t>Región de La Araucanía</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2.047.026.535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13</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2910272799"/>
                  </a:ext>
                </a:extLst>
              </a:tr>
              <a:tr h="274610">
                <a:tc>
                  <a:txBody>
                    <a:bodyPr/>
                    <a:lstStyle/>
                    <a:p>
                      <a:pPr algn="ctr" fontAlgn="ctr"/>
                      <a:r>
                        <a:rPr lang="es-MX" sz="1200" u="none" strike="noStrike">
                          <a:effectLst/>
                        </a:rPr>
                        <a:t>Región de Los Ríos</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763.087.445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7</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2582142969"/>
                  </a:ext>
                </a:extLst>
              </a:tr>
              <a:tr h="274610">
                <a:tc>
                  <a:txBody>
                    <a:bodyPr/>
                    <a:lstStyle/>
                    <a:p>
                      <a:pPr algn="ctr" fontAlgn="ctr"/>
                      <a:r>
                        <a:rPr lang="es-MX" sz="1200" u="none" strike="noStrike">
                          <a:effectLst/>
                        </a:rPr>
                        <a:t>Región de Los Lagos</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907.299.987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8</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3764538331"/>
                  </a:ext>
                </a:extLst>
              </a:tr>
              <a:tr h="274610">
                <a:tc>
                  <a:txBody>
                    <a:bodyPr/>
                    <a:lstStyle/>
                    <a:p>
                      <a:pPr algn="ctr" fontAlgn="ctr"/>
                      <a:r>
                        <a:rPr lang="es-MX" sz="1200" u="none" strike="noStrike">
                          <a:effectLst/>
                        </a:rPr>
                        <a:t>Región del Aysén</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2.058.222.012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19</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4088192412"/>
                  </a:ext>
                </a:extLst>
              </a:tr>
              <a:tr h="274610">
                <a:tc>
                  <a:txBody>
                    <a:bodyPr/>
                    <a:lstStyle/>
                    <a:p>
                      <a:pPr algn="ctr" fontAlgn="ctr"/>
                      <a:r>
                        <a:rPr lang="es-MX" sz="1200" u="none" strike="noStrike">
                          <a:effectLst/>
                        </a:rPr>
                        <a:t>Región de Magallanes y Antártica Chilena</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2.411.394.158 </a:t>
                      </a:r>
                      <a:endParaRPr lang="es-MX" sz="1200" b="0"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15</a:t>
                      </a:r>
                      <a:endParaRPr lang="es-MX" sz="1200" b="0" i="0" u="none" strike="noStrike">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3513642419"/>
                  </a:ext>
                </a:extLst>
              </a:tr>
              <a:tr h="274610">
                <a:tc>
                  <a:txBody>
                    <a:bodyPr/>
                    <a:lstStyle/>
                    <a:p>
                      <a:pPr algn="ctr" fontAlgn="b"/>
                      <a:r>
                        <a:rPr lang="es-MX" sz="1200" u="none" strike="noStrike" dirty="0">
                          <a:effectLst/>
                        </a:rPr>
                        <a:t>Total </a:t>
                      </a:r>
                      <a:endParaRPr lang="es-MX" sz="1200" b="1" i="0" u="none" strike="noStrike" dirty="0">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a:effectLst/>
                        </a:rPr>
                        <a:t> $         21.152.570.253 </a:t>
                      </a:r>
                      <a:endParaRPr lang="es-MX" sz="1200" b="1" i="0" u="none" strike="noStrike">
                        <a:solidFill>
                          <a:srgbClr val="000000"/>
                        </a:solidFill>
                        <a:effectLst/>
                        <a:latin typeface="Calibri" panose="020F0502020204030204" pitchFamily="34" charset="0"/>
                      </a:endParaRPr>
                    </a:p>
                  </a:txBody>
                  <a:tcPr marL="7123" marR="7123" marT="7123" marB="0" anchor="ctr"/>
                </a:tc>
                <a:tc>
                  <a:txBody>
                    <a:bodyPr/>
                    <a:lstStyle/>
                    <a:p>
                      <a:pPr algn="ctr" fontAlgn="b"/>
                      <a:r>
                        <a:rPr lang="es-MX" sz="1200" u="none" strike="noStrike" dirty="0">
                          <a:effectLst/>
                        </a:rPr>
                        <a:t>143</a:t>
                      </a:r>
                      <a:endParaRPr lang="es-MX" sz="1200" b="1" i="0" u="none" strike="noStrike" dirty="0">
                        <a:solidFill>
                          <a:srgbClr val="000000"/>
                        </a:solidFill>
                        <a:effectLst/>
                        <a:latin typeface="Calibri" panose="020F0502020204030204" pitchFamily="34" charset="0"/>
                      </a:endParaRPr>
                    </a:p>
                  </a:txBody>
                  <a:tcPr marL="7123" marR="7123" marT="7123" marB="0" anchor="ctr"/>
                </a:tc>
                <a:extLst>
                  <a:ext uri="{0D108BD9-81ED-4DB2-BD59-A6C34878D82A}">
                    <a16:rowId xmlns:a16="http://schemas.microsoft.com/office/drawing/2014/main" val="3772647286"/>
                  </a:ext>
                </a:extLst>
              </a:tr>
            </a:tbl>
          </a:graphicData>
        </a:graphic>
      </p:graphicFrame>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5</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7"/>
          <p:cNvSpPr>
            <a:spLocks noGrp="1"/>
          </p:cNvSpPr>
          <p:nvPr>
            <p:ph type="title"/>
          </p:nvPr>
        </p:nvSpPr>
        <p:spPr>
          <a:xfrm>
            <a:off x="238601" y="597474"/>
            <a:ext cx="8164513" cy="1143000"/>
          </a:xfrm>
        </p:spPr>
        <p:txBody>
          <a:bodyPr/>
          <a:lstStyle/>
          <a:p>
            <a:pPr algn="ctr" eaLnBrk="1" hangingPunct="1"/>
            <a:r>
              <a:rPr lang="es-ES_tradnl" altLang="es-CL" b="1" dirty="0" smtClean="0">
                <a:solidFill>
                  <a:schemeClr val="accent5"/>
                </a:solidFill>
                <a:latin typeface="Verdana" panose="020B0604030504040204" pitchFamily="34" charset="0"/>
                <a:cs typeface="Verdana" panose="020B0604030504040204" pitchFamily="34" charset="0"/>
              </a:rPr>
              <a:t>Resumen </a:t>
            </a:r>
            <a:r>
              <a:rPr lang="es-ES_tradnl" altLang="es-CL" b="1" dirty="0" smtClean="0">
                <a:solidFill>
                  <a:schemeClr val="accent5"/>
                </a:solidFill>
                <a:latin typeface="Verdana" panose="020B0604030504040204" pitchFamily="34" charset="0"/>
                <a:cs typeface="Verdana" panose="020B0604030504040204" pitchFamily="34" charset="0"/>
              </a:rPr>
              <a:t>de obras de energización por tipología  </a:t>
            </a:r>
            <a:r>
              <a:rPr lang="es-ES_tradnl" altLang="es-CL" b="1" dirty="0">
                <a:solidFill>
                  <a:schemeClr val="accent5"/>
                </a:solidFill>
                <a:latin typeface="Verdana" panose="020B0604030504040204" pitchFamily="34" charset="0"/>
                <a:cs typeface="Verdana" panose="020B0604030504040204" pitchFamily="34" charset="0"/>
              </a:rPr>
              <a:t>f</a:t>
            </a:r>
            <a:r>
              <a:rPr lang="es-ES_tradnl" altLang="es-CL" b="1" dirty="0" smtClean="0">
                <a:solidFill>
                  <a:schemeClr val="accent5"/>
                </a:solidFill>
                <a:latin typeface="Verdana" panose="020B0604030504040204" pitchFamily="34" charset="0"/>
                <a:cs typeface="Verdana" panose="020B0604030504040204" pitchFamily="34" charset="0"/>
              </a:rPr>
              <a:t>inanciados entre 2018-2021</a:t>
            </a:r>
            <a:endParaRPr lang="es-ES_tradnl" altLang="es-CL" sz="1800" b="1" dirty="0" smtClean="0">
              <a:solidFill>
                <a:schemeClr val="accent5"/>
              </a:solidFill>
              <a:latin typeface="Verdana" panose="020B0604030504040204" pitchFamily="34" charset="0"/>
              <a:cs typeface="Verdana" panose="020B060403050404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1669611814"/>
              </p:ext>
            </p:extLst>
          </p:nvPr>
        </p:nvGraphicFramePr>
        <p:xfrm>
          <a:off x="467544" y="1916832"/>
          <a:ext cx="7704856" cy="2736304"/>
        </p:xfrm>
        <a:graphic>
          <a:graphicData uri="http://schemas.openxmlformats.org/drawingml/2006/table">
            <a:tbl>
              <a:tblPr firstRow="1" lastRow="1">
                <a:tableStyleId>{BC89EF96-8CEA-46FF-86C4-4CE0E7609802}</a:tableStyleId>
              </a:tblPr>
              <a:tblGrid>
                <a:gridCol w="3775889">
                  <a:extLst>
                    <a:ext uri="{9D8B030D-6E8A-4147-A177-3AD203B41FA5}">
                      <a16:colId xmlns:a16="http://schemas.microsoft.com/office/drawing/2014/main" val="2435468571"/>
                    </a:ext>
                  </a:extLst>
                </a:gridCol>
                <a:gridCol w="3928967">
                  <a:extLst>
                    <a:ext uri="{9D8B030D-6E8A-4147-A177-3AD203B41FA5}">
                      <a16:colId xmlns:a16="http://schemas.microsoft.com/office/drawing/2014/main" val="2905010332"/>
                    </a:ext>
                  </a:extLst>
                </a:gridCol>
              </a:tblGrid>
              <a:tr h="342038">
                <a:tc>
                  <a:txBody>
                    <a:bodyPr/>
                    <a:lstStyle/>
                    <a:p>
                      <a:pPr algn="ctr" fontAlgn="b"/>
                      <a:r>
                        <a:rPr lang="es-MX" sz="1600" u="none" strike="noStrike" dirty="0" smtClean="0">
                          <a:effectLst/>
                        </a:rPr>
                        <a:t>TIPOS DE PROYECTO</a:t>
                      </a:r>
                      <a:endParaRPr lang="es-MX"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fontAlgn="b"/>
                      <a:r>
                        <a:rPr lang="es-MX" sz="1600" u="none" strike="noStrike" dirty="0" smtClean="0">
                          <a:effectLst/>
                        </a:rPr>
                        <a:t>APORTE DE SUBDERE ($)</a:t>
                      </a:r>
                      <a:endParaRPr lang="es-MX" sz="16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14870924"/>
                  </a:ext>
                </a:extLst>
              </a:tr>
              <a:tr h="342038">
                <a:tc>
                  <a:txBody>
                    <a:bodyPr/>
                    <a:lstStyle/>
                    <a:p>
                      <a:pPr algn="l" fontAlgn="b"/>
                      <a:r>
                        <a:rPr lang="es-MX" sz="1600" u="none" strike="noStrike">
                          <a:effectLst/>
                        </a:rPr>
                        <a:t>Electrificación Rural</a:t>
                      </a:r>
                      <a:endParaRPr lang="es-MX"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600" u="none" strike="noStrike">
                          <a:effectLst/>
                        </a:rPr>
                        <a:t> $                                   2.640.950.786 </a:t>
                      </a:r>
                      <a:endParaRPr lang="es-MX"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9693183"/>
                  </a:ext>
                </a:extLst>
              </a:tr>
              <a:tr h="342038">
                <a:tc>
                  <a:txBody>
                    <a:bodyPr/>
                    <a:lstStyle/>
                    <a:p>
                      <a:pPr algn="l" fontAlgn="b"/>
                      <a:r>
                        <a:rPr lang="es-MX" sz="1600" u="none" strike="noStrike" dirty="0">
                          <a:effectLst/>
                        </a:rPr>
                        <a:t>Extensión de red</a:t>
                      </a:r>
                      <a:endParaRPr lang="es-MX"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s-MX" sz="1600" u="none" strike="noStrike">
                          <a:effectLst/>
                        </a:rPr>
                        <a:t> $                                   1.412.069.995 </a:t>
                      </a:r>
                      <a:endParaRPr lang="es-MX"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08179026"/>
                  </a:ext>
                </a:extLst>
              </a:tr>
              <a:tr h="342038">
                <a:tc>
                  <a:txBody>
                    <a:bodyPr/>
                    <a:lstStyle/>
                    <a:p>
                      <a:pPr algn="l" fontAlgn="b"/>
                      <a:r>
                        <a:rPr lang="es-MX" sz="1600" u="none" strike="noStrike">
                          <a:effectLst/>
                        </a:rPr>
                        <a:t>Luminarias Solares</a:t>
                      </a:r>
                      <a:endParaRPr lang="es-MX"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600" u="none" strike="noStrike">
                          <a:effectLst/>
                        </a:rPr>
                        <a:t> $                                      589.379.351 </a:t>
                      </a:r>
                      <a:endParaRPr lang="es-MX"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62465441"/>
                  </a:ext>
                </a:extLst>
              </a:tr>
              <a:tr h="342038">
                <a:tc>
                  <a:txBody>
                    <a:bodyPr/>
                    <a:lstStyle/>
                    <a:p>
                      <a:pPr algn="l" fontAlgn="b"/>
                      <a:r>
                        <a:rPr lang="es-MX" sz="1600" u="none" strike="noStrike">
                          <a:effectLst/>
                        </a:rPr>
                        <a:t>Nuevo Alumbrado Publico</a:t>
                      </a:r>
                      <a:endParaRPr lang="es-MX"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600" u="none" strike="noStrike">
                          <a:effectLst/>
                        </a:rPr>
                        <a:t> $                                      781.422.466 </a:t>
                      </a:r>
                      <a:endParaRPr lang="es-MX"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43689110"/>
                  </a:ext>
                </a:extLst>
              </a:tr>
              <a:tr h="342038">
                <a:tc>
                  <a:txBody>
                    <a:bodyPr/>
                    <a:lstStyle/>
                    <a:p>
                      <a:pPr algn="l" fontAlgn="b"/>
                      <a:r>
                        <a:rPr lang="es-MX" sz="1600" u="none" strike="noStrike">
                          <a:effectLst/>
                        </a:rPr>
                        <a:t>Recambio a LED</a:t>
                      </a:r>
                      <a:endParaRPr lang="es-MX"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600" u="none" strike="noStrike" dirty="0">
                          <a:effectLst/>
                        </a:rPr>
                        <a:t> $                                12.904.988.184 </a:t>
                      </a:r>
                      <a:endParaRPr lang="es-MX"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51501707"/>
                  </a:ext>
                </a:extLst>
              </a:tr>
              <a:tr h="342038">
                <a:tc>
                  <a:txBody>
                    <a:bodyPr/>
                    <a:lstStyle/>
                    <a:p>
                      <a:pPr algn="l" fontAlgn="b"/>
                      <a:r>
                        <a:rPr lang="es-MX" sz="1600" u="none" strike="noStrike">
                          <a:effectLst/>
                        </a:rPr>
                        <a:t>Sistema Fotovoltaico</a:t>
                      </a:r>
                      <a:endParaRPr lang="es-MX" sz="16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600" u="none" strike="noStrike">
                          <a:effectLst/>
                        </a:rPr>
                        <a:t> $                                   2.823.759.471 </a:t>
                      </a:r>
                      <a:endParaRPr lang="es-MX"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96709099"/>
                  </a:ext>
                </a:extLst>
              </a:tr>
              <a:tr h="342038">
                <a:tc>
                  <a:txBody>
                    <a:bodyPr/>
                    <a:lstStyle/>
                    <a:p>
                      <a:pPr algn="r" fontAlgn="b"/>
                      <a:r>
                        <a:rPr lang="es-MX" sz="1600" u="none" strike="noStrike">
                          <a:effectLst/>
                        </a:rPr>
                        <a:t>Total </a:t>
                      </a:r>
                      <a:endParaRPr lang="es-MX" sz="16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s-MX" sz="1600" u="none" strike="noStrike" dirty="0">
                          <a:effectLst/>
                        </a:rPr>
                        <a:t> $                                21.152.570.253 </a:t>
                      </a:r>
                      <a:endParaRPr lang="es-MX"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60495794"/>
                  </a:ext>
                </a:extLst>
              </a:tr>
            </a:tbl>
          </a:graphicData>
        </a:graphic>
      </p:graphicFrame>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6</a:t>
            </a:fld>
            <a:endParaRPr lang="en-US" altLang="es-CL"/>
          </a:p>
        </p:txBody>
      </p:sp>
      <p:sp>
        <p:nvSpPr>
          <p:cNvPr id="6"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7"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a:xfrm>
            <a:off x="391603" y="382297"/>
            <a:ext cx="8164513" cy="1143000"/>
          </a:xfrm>
        </p:spPr>
        <p:txBody>
          <a:bodyPr/>
          <a:lstStyle/>
          <a:p>
            <a:pPr eaLnBrk="1" hangingPunct="1"/>
            <a:r>
              <a:rPr lang="es-ES_tradnl" altLang="es-CL" dirty="0" smtClean="0">
                <a:latin typeface="Verdana" panose="020B0604030504040204" pitchFamily="34" charset="0"/>
                <a:cs typeface="Verdana" panose="020B0604030504040204" pitchFamily="34" charset="0"/>
              </a:rPr>
              <a:t/>
            </a:r>
            <a:br>
              <a:rPr lang="es-ES_tradnl" altLang="es-CL" dirty="0" smtClean="0">
                <a:latin typeface="Verdana" panose="020B0604030504040204" pitchFamily="34" charset="0"/>
                <a:cs typeface="Verdana" panose="020B0604030504040204" pitchFamily="34" charset="0"/>
              </a:rPr>
            </a:br>
            <a:r>
              <a:rPr lang="es-ES_tradnl" altLang="es-CL" b="1" dirty="0" smtClean="0">
                <a:solidFill>
                  <a:schemeClr val="accent5"/>
                </a:solidFill>
                <a:latin typeface="Verdana" panose="020B0604030504040204" pitchFamily="34" charset="0"/>
                <a:cs typeface="Verdana" panose="020B0604030504040204" pitchFamily="34" charset="0"/>
              </a:rPr>
              <a:t>Fotografías Proyectos PMB </a:t>
            </a:r>
            <a:endParaRPr lang="es-ES_tradnl" altLang="es-CL" sz="1800" b="1" dirty="0" smtClean="0">
              <a:solidFill>
                <a:schemeClr val="accent5"/>
              </a:solidFill>
              <a:latin typeface="Verdana" panose="020B0604030504040204" pitchFamily="34" charset="0"/>
              <a:cs typeface="Verdana" panose="020B0604030504040204" pitchFamily="34" charset="0"/>
            </a:endParaRPr>
          </a:p>
        </p:txBody>
      </p:sp>
      <p:sp>
        <p:nvSpPr>
          <p:cNvPr id="36867" name="Content Placeholder 8"/>
          <p:cNvSpPr>
            <a:spLocks noGrp="1"/>
          </p:cNvSpPr>
          <p:nvPr>
            <p:ph idx="1"/>
          </p:nvPr>
        </p:nvSpPr>
        <p:spPr>
          <a:xfrm>
            <a:off x="152400" y="1295401"/>
            <a:ext cx="8177213" cy="2997696"/>
          </a:xfrm>
        </p:spPr>
        <p:txBody>
          <a:bodyPr/>
          <a:lstStyle/>
          <a:p>
            <a:pPr marL="0" indent="0" eaLnBrk="1" hangingPunct="1">
              <a:buClr>
                <a:srgbClr val="006CB7"/>
              </a:buClr>
              <a:buFont typeface="Arial" panose="020B0604020202020204" pitchFamily="34" charset="0"/>
              <a:buNone/>
            </a:pPr>
            <a:endParaRPr lang="es-MX" altLang="es-CL" smtClean="0">
              <a:latin typeface="Verdana" panose="020B0604030504040204" pitchFamily="34" charset="0"/>
            </a:endParaRPr>
          </a:p>
          <a:p>
            <a:pPr marL="914400" lvl="2" indent="0" eaLnBrk="1" hangingPunct="1">
              <a:buFont typeface="Arial" panose="020B0604020202020204" pitchFamily="34" charset="0"/>
              <a:buNone/>
            </a:pPr>
            <a:endParaRPr lang="es-ES_tradnl" altLang="es-CL" smtClean="0">
              <a:latin typeface="Verdana" panose="020B0604030504040204" pitchFamily="34" charset="0"/>
            </a:endParaRPr>
          </a:p>
        </p:txBody>
      </p:sp>
      <p:pic>
        <p:nvPicPr>
          <p:cNvPr id="9" name="Imagen 8"/>
          <p:cNvPicPr>
            <a:picLocks noChangeAspect="1"/>
          </p:cNvPicPr>
          <p:nvPr/>
        </p:nvPicPr>
        <p:blipFill rotWithShape="1">
          <a:blip r:embed="rId2">
            <a:extLst>
              <a:ext uri="{28A0092B-C50C-407E-A947-70E740481C1C}">
                <a14:useLocalDpi xmlns:a14="http://schemas.microsoft.com/office/drawing/2010/main" val="0"/>
              </a:ext>
            </a:extLst>
          </a:blip>
          <a:srcRect l="1018" r="12684"/>
          <a:stretch/>
        </p:blipFill>
        <p:spPr>
          <a:xfrm>
            <a:off x="391603" y="1525297"/>
            <a:ext cx="3739957" cy="263728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379" y="1525297"/>
            <a:ext cx="4198053" cy="2623783"/>
          </a:xfrm>
          <a:prstGeom prst="rect">
            <a:avLst/>
          </a:prstGeom>
        </p:spPr>
      </p:pic>
      <p:sp>
        <p:nvSpPr>
          <p:cNvPr id="11" name="Subtítulo 2"/>
          <p:cNvSpPr txBox="1">
            <a:spLocks/>
          </p:cNvSpPr>
          <p:nvPr/>
        </p:nvSpPr>
        <p:spPr bwMode="auto">
          <a:xfrm>
            <a:off x="467543" y="4582566"/>
            <a:ext cx="7992889" cy="180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sz="1600" dirty="0" smtClean="0">
                <a:solidFill>
                  <a:schemeClr val="tx1"/>
                </a:solidFill>
                <a:latin typeface="Verdana" panose="020B0604030504040204" pitchFamily="34" charset="0"/>
                <a:ea typeface="Verdana" panose="020B0604030504040204" pitchFamily="34" charset="0"/>
              </a:rPr>
              <a:t>Proyecto Cambio de Luminarias Públicas a </a:t>
            </a:r>
            <a:r>
              <a:rPr lang="es-MX" sz="1600" dirty="0" smtClean="0">
                <a:solidFill>
                  <a:schemeClr val="tx1"/>
                </a:solidFill>
                <a:latin typeface="Verdana" panose="020B0604030504040204" pitchFamily="34" charset="0"/>
                <a:ea typeface="Verdana" panose="020B0604030504040204" pitchFamily="34" charset="0"/>
              </a:rPr>
              <a:t>Iluminación LED - Porvenir </a:t>
            </a:r>
            <a:r>
              <a:rPr lang="es-MX" sz="1600" dirty="0" smtClean="0">
                <a:solidFill>
                  <a:schemeClr val="tx1"/>
                </a:solidFill>
                <a:latin typeface="Verdana" panose="020B0604030504040204" pitchFamily="34" charset="0"/>
                <a:ea typeface="Verdana" panose="020B0604030504040204" pitchFamily="34" charset="0"/>
              </a:rPr>
              <a:t>12301180702-C</a:t>
            </a:r>
          </a:p>
          <a:p>
            <a:r>
              <a:rPr lang="es-MX" sz="1600" dirty="0" smtClean="0">
                <a:solidFill>
                  <a:schemeClr val="tx1"/>
                </a:solidFill>
                <a:latin typeface="Verdana" panose="020B0604030504040204" pitchFamily="34" charset="0"/>
                <a:ea typeface="Verdana" panose="020B0604030504040204" pitchFamily="34" charset="0"/>
              </a:rPr>
              <a:t>Aporte SUBDERE: $231.200.757.-</a:t>
            </a:r>
          </a:p>
          <a:p>
            <a:r>
              <a:rPr lang="es-MX" sz="1600" dirty="0" smtClean="0">
                <a:solidFill>
                  <a:schemeClr val="tx1"/>
                </a:solidFill>
                <a:latin typeface="Verdana" panose="020B0604030504040204" pitchFamily="34" charset="0"/>
                <a:ea typeface="Verdana" panose="020B0604030504040204" pitchFamily="34" charset="0"/>
              </a:rPr>
              <a:t>Año Ejecución: 2021.</a:t>
            </a:r>
          </a:p>
          <a:p>
            <a:r>
              <a:rPr lang="es-MX" sz="1600" dirty="0" smtClean="0">
                <a:solidFill>
                  <a:schemeClr val="tx1"/>
                </a:solidFill>
                <a:latin typeface="Verdana" panose="020B0604030504040204" pitchFamily="34" charset="0"/>
                <a:ea typeface="Verdana" panose="020B0604030504040204" pitchFamily="34" charset="0"/>
              </a:rPr>
              <a:t>Beneficiarios: 6.000 personas.</a:t>
            </a:r>
            <a:endParaRPr lang="es-CL" sz="1600" dirty="0">
              <a:solidFill>
                <a:schemeClr val="tx1"/>
              </a:solidFill>
              <a:latin typeface="Verdana" panose="020B0604030504040204" pitchFamily="34" charset="0"/>
              <a:ea typeface="Verdana" panose="020B0604030504040204" pitchFamily="34" charset="0"/>
            </a:endParaRPr>
          </a:p>
        </p:txBody>
      </p:sp>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7</a:t>
            </a:fld>
            <a:endParaRPr lang="en-US" altLang="es-CL"/>
          </a:p>
        </p:txBody>
      </p:sp>
      <p:sp>
        <p:nvSpPr>
          <p:cNvPr id="12"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13"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14" name="Imagen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326015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a:xfrm>
            <a:off x="611559" y="845731"/>
            <a:ext cx="8020000" cy="803191"/>
          </a:xfrm>
        </p:spPr>
        <p:txBody>
          <a:bodyPr/>
          <a:lstStyle/>
          <a:p>
            <a:pPr algn="ctr" eaLnBrk="1" hangingPunct="1"/>
            <a:r>
              <a:rPr lang="es-ES_tradnl" altLang="es-CL" b="1" dirty="0" smtClean="0">
                <a:solidFill>
                  <a:schemeClr val="accent5"/>
                </a:solidFill>
                <a:latin typeface="Verdana" panose="020B0604030504040204" pitchFamily="34" charset="0"/>
                <a:cs typeface="Verdana" panose="020B0604030504040204" pitchFamily="34" charset="0"/>
              </a:rPr>
              <a:t>Fotografías Proyectos PMB </a:t>
            </a:r>
            <a:endParaRPr lang="es-ES_tradnl" altLang="es-CL" sz="1800" b="1" dirty="0" smtClean="0">
              <a:solidFill>
                <a:schemeClr val="accent5"/>
              </a:solidFill>
              <a:latin typeface="Verdana" panose="020B0604030504040204" pitchFamily="34" charset="0"/>
              <a:cs typeface="Verdana" panose="020B0604030504040204" pitchFamily="34" charset="0"/>
            </a:endParaRPr>
          </a:p>
        </p:txBody>
      </p:sp>
      <p:sp>
        <p:nvSpPr>
          <p:cNvPr id="36867" name="Content Placeholder 8"/>
          <p:cNvSpPr>
            <a:spLocks noGrp="1"/>
          </p:cNvSpPr>
          <p:nvPr>
            <p:ph idx="1"/>
          </p:nvPr>
        </p:nvSpPr>
        <p:spPr>
          <a:xfrm>
            <a:off x="539552" y="1295401"/>
            <a:ext cx="7790061" cy="2997696"/>
          </a:xfrm>
        </p:spPr>
        <p:txBody>
          <a:bodyPr/>
          <a:lstStyle/>
          <a:p>
            <a:pPr marL="0" indent="0" eaLnBrk="1" hangingPunct="1">
              <a:buClr>
                <a:srgbClr val="006CB7"/>
              </a:buClr>
              <a:buFont typeface="Arial" panose="020B0604020202020204" pitchFamily="34" charset="0"/>
              <a:buNone/>
            </a:pPr>
            <a:endParaRPr lang="es-MX" altLang="es-CL" smtClean="0">
              <a:latin typeface="Verdana" panose="020B0604030504040204" pitchFamily="34" charset="0"/>
            </a:endParaRPr>
          </a:p>
          <a:p>
            <a:pPr marL="914400" lvl="2" indent="0" eaLnBrk="1" hangingPunct="1">
              <a:buFont typeface="Arial" panose="020B0604020202020204" pitchFamily="34" charset="0"/>
              <a:buNone/>
            </a:pPr>
            <a:endParaRPr lang="es-ES_tradnl" altLang="es-CL" smtClean="0">
              <a:latin typeface="Verdana" panose="020B0604030504040204" pitchFamily="34" charset="0"/>
            </a:endParaRPr>
          </a:p>
        </p:txBody>
      </p:sp>
      <p:sp>
        <p:nvSpPr>
          <p:cNvPr id="11" name="Subtítulo 2"/>
          <p:cNvSpPr txBox="1">
            <a:spLocks/>
          </p:cNvSpPr>
          <p:nvPr/>
        </p:nvSpPr>
        <p:spPr bwMode="auto">
          <a:xfrm>
            <a:off x="509945" y="4231890"/>
            <a:ext cx="7920881"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sz="1800" dirty="0">
                <a:solidFill>
                  <a:schemeClr val="tx1"/>
                </a:solidFill>
                <a:latin typeface="Verdana" panose="020B0604030504040204" pitchFamily="34" charset="0"/>
                <a:ea typeface="Verdana" panose="020B0604030504040204" pitchFamily="34" charset="0"/>
              </a:rPr>
              <a:t>Proyecto Normalización R</a:t>
            </a:r>
            <a:r>
              <a:rPr lang="es-MX" sz="1800" dirty="0" smtClean="0">
                <a:solidFill>
                  <a:schemeClr val="tx1"/>
                </a:solidFill>
                <a:latin typeface="Verdana" panose="020B0604030504040204" pitchFamily="34" charset="0"/>
                <a:ea typeface="Verdana" panose="020B0604030504040204" pitchFamily="34" charset="0"/>
              </a:rPr>
              <a:t>ed Eléctrica </a:t>
            </a:r>
            <a:r>
              <a:rPr lang="es-MX" sz="1800" dirty="0">
                <a:solidFill>
                  <a:schemeClr val="tx1"/>
                </a:solidFill>
                <a:latin typeface="Verdana" panose="020B0604030504040204" pitchFamily="34" charset="0"/>
                <a:ea typeface="Verdana" panose="020B0604030504040204" pitchFamily="34" charset="0"/>
              </a:rPr>
              <a:t>Villa Cameron </a:t>
            </a:r>
            <a:r>
              <a:rPr lang="es-MX" sz="1800" dirty="0" smtClean="0">
                <a:solidFill>
                  <a:schemeClr val="tx1"/>
                </a:solidFill>
                <a:latin typeface="Verdana" panose="020B0604030504040204" pitchFamily="34" charset="0"/>
                <a:ea typeface="Verdana" panose="020B0604030504040204" pitchFamily="34" charset="0"/>
              </a:rPr>
              <a:t>- </a:t>
            </a:r>
            <a:r>
              <a:rPr lang="es-MX" sz="1800" dirty="0" err="1" smtClean="0">
                <a:solidFill>
                  <a:schemeClr val="tx1"/>
                </a:solidFill>
                <a:latin typeface="Verdana" panose="020B0604030504040204" pitchFamily="34" charset="0"/>
                <a:ea typeface="Verdana" panose="020B0604030504040204" pitchFamily="34" charset="0"/>
              </a:rPr>
              <a:t>Timaúkel</a:t>
            </a:r>
            <a:r>
              <a:rPr lang="es-MX" sz="1800" dirty="0" smtClean="0">
                <a:solidFill>
                  <a:schemeClr val="tx1"/>
                </a:solidFill>
                <a:latin typeface="Verdana" panose="020B0604030504040204" pitchFamily="34" charset="0"/>
                <a:ea typeface="Verdana" panose="020B0604030504040204" pitchFamily="34" charset="0"/>
              </a:rPr>
              <a:t> </a:t>
            </a:r>
            <a:r>
              <a:rPr lang="es-MX" sz="1800" dirty="0" smtClean="0">
                <a:solidFill>
                  <a:schemeClr val="tx1"/>
                </a:solidFill>
                <a:latin typeface="Verdana" panose="020B0604030504040204" pitchFamily="34" charset="0"/>
                <a:ea typeface="Verdana" panose="020B0604030504040204" pitchFamily="34" charset="0"/>
              </a:rPr>
              <a:t>12303200701-C</a:t>
            </a:r>
            <a:endParaRPr lang="es-MX" sz="1800" dirty="0">
              <a:solidFill>
                <a:schemeClr val="tx1"/>
              </a:solidFill>
              <a:latin typeface="Verdana" panose="020B0604030504040204" pitchFamily="34" charset="0"/>
              <a:ea typeface="Verdana" panose="020B0604030504040204" pitchFamily="34" charset="0"/>
            </a:endParaRPr>
          </a:p>
          <a:p>
            <a:r>
              <a:rPr lang="es-MX" sz="1800" dirty="0">
                <a:solidFill>
                  <a:schemeClr val="tx1"/>
                </a:solidFill>
                <a:latin typeface="Verdana" panose="020B0604030504040204" pitchFamily="34" charset="0"/>
                <a:ea typeface="Verdana" panose="020B0604030504040204" pitchFamily="34" charset="0"/>
              </a:rPr>
              <a:t>Aporte SUBDERE: $</a:t>
            </a:r>
            <a:r>
              <a:rPr lang="es-MX" sz="1800" dirty="0" smtClean="0">
                <a:solidFill>
                  <a:schemeClr val="tx1"/>
                </a:solidFill>
                <a:latin typeface="Verdana" panose="020B0604030504040204" pitchFamily="34" charset="0"/>
                <a:ea typeface="Verdana" panose="020B0604030504040204" pitchFamily="34" charset="0"/>
              </a:rPr>
              <a:t>239.398.000.-</a:t>
            </a:r>
            <a:endParaRPr lang="es-MX" sz="1800" dirty="0">
              <a:solidFill>
                <a:schemeClr val="tx1"/>
              </a:solidFill>
              <a:latin typeface="Verdana" panose="020B0604030504040204" pitchFamily="34" charset="0"/>
              <a:ea typeface="Verdana" panose="020B0604030504040204" pitchFamily="34" charset="0"/>
            </a:endParaRPr>
          </a:p>
          <a:p>
            <a:r>
              <a:rPr lang="es-MX" sz="1800" dirty="0">
                <a:solidFill>
                  <a:schemeClr val="tx1"/>
                </a:solidFill>
                <a:latin typeface="Verdana" panose="020B0604030504040204" pitchFamily="34" charset="0"/>
                <a:ea typeface="Verdana" panose="020B0604030504040204" pitchFamily="34" charset="0"/>
              </a:rPr>
              <a:t>Año Ejecución: </a:t>
            </a:r>
            <a:r>
              <a:rPr lang="es-MX" sz="1800" dirty="0" smtClean="0">
                <a:solidFill>
                  <a:schemeClr val="tx1"/>
                </a:solidFill>
                <a:latin typeface="Verdana" panose="020B0604030504040204" pitchFamily="34" charset="0"/>
                <a:ea typeface="Verdana" panose="020B0604030504040204" pitchFamily="34" charset="0"/>
              </a:rPr>
              <a:t>2021.</a:t>
            </a:r>
            <a:endParaRPr lang="es-MX" sz="1800" dirty="0">
              <a:solidFill>
                <a:schemeClr val="tx1"/>
              </a:solidFill>
              <a:latin typeface="Verdana" panose="020B0604030504040204" pitchFamily="34" charset="0"/>
              <a:ea typeface="Verdana" panose="020B0604030504040204" pitchFamily="34" charset="0"/>
            </a:endParaRPr>
          </a:p>
          <a:p>
            <a:r>
              <a:rPr lang="es-MX" sz="1800" dirty="0">
                <a:solidFill>
                  <a:schemeClr val="tx1"/>
                </a:solidFill>
                <a:latin typeface="Verdana" panose="020B0604030504040204" pitchFamily="34" charset="0"/>
                <a:ea typeface="Verdana" panose="020B0604030504040204" pitchFamily="34" charset="0"/>
              </a:rPr>
              <a:t>Beneficiarios: 405 personas.</a:t>
            </a:r>
            <a:endParaRPr lang="es-CL" sz="1800" dirty="0">
              <a:solidFill>
                <a:schemeClr val="tx1"/>
              </a:solidFill>
              <a:latin typeface="Verdana" panose="020B0604030504040204" pitchFamily="34" charset="0"/>
              <a:ea typeface="Verdana" panose="020B0604030504040204" pitchFamily="34" charset="0"/>
            </a:endParaRPr>
          </a:p>
        </p:txBody>
      </p:sp>
      <p:pic>
        <p:nvPicPr>
          <p:cNvPr id="12" name="Imagen 11"/>
          <p:cNvPicPr>
            <a:picLocks noChangeAspect="1"/>
          </p:cNvPicPr>
          <p:nvPr/>
        </p:nvPicPr>
        <p:blipFill rotWithShape="1">
          <a:blip r:embed="rId3">
            <a:extLst>
              <a:ext uri="{28A0092B-C50C-407E-A947-70E740481C1C}">
                <a14:useLocalDpi xmlns:a14="http://schemas.microsoft.com/office/drawing/2010/main" val="0"/>
              </a:ext>
            </a:extLst>
          </a:blip>
          <a:srcRect t="28178"/>
          <a:stretch/>
        </p:blipFill>
        <p:spPr>
          <a:xfrm>
            <a:off x="611559" y="1535775"/>
            <a:ext cx="3959757" cy="2132984"/>
          </a:xfrm>
          <a:prstGeom prst="rect">
            <a:avLst/>
          </a:prstGeom>
        </p:spPr>
      </p:pic>
      <p:pic>
        <p:nvPicPr>
          <p:cNvPr id="13" name="Imagen 12"/>
          <p:cNvPicPr>
            <a:picLocks noChangeAspect="1"/>
          </p:cNvPicPr>
          <p:nvPr/>
        </p:nvPicPr>
        <p:blipFill rotWithShape="1">
          <a:blip r:embed="rId4">
            <a:extLst>
              <a:ext uri="{28A0092B-C50C-407E-A947-70E740481C1C}">
                <a14:useLocalDpi xmlns:a14="http://schemas.microsoft.com/office/drawing/2010/main" val="0"/>
              </a:ext>
            </a:extLst>
          </a:blip>
          <a:srcRect l="10012" t="6796"/>
          <a:stretch/>
        </p:blipFill>
        <p:spPr>
          <a:xfrm>
            <a:off x="4668459" y="1549325"/>
            <a:ext cx="3681042" cy="2144586"/>
          </a:xfrm>
          <a:prstGeom prst="rect">
            <a:avLst/>
          </a:prstGeom>
        </p:spPr>
      </p:pic>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8</a:t>
            </a:fld>
            <a:endParaRPr lang="en-US" altLang="es-CL" dirty="0"/>
          </a:p>
        </p:txBody>
      </p:sp>
      <p:sp>
        <p:nvSpPr>
          <p:cNvPr id="9"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10"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14" name="Imagen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8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7"/>
          <p:cNvSpPr>
            <a:spLocks noGrp="1"/>
          </p:cNvSpPr>
          <p:nvPr>
            <p:ph type="title"/>
          </p:nvPr>
        </p:nvSpPr>
        <p:spPr>
          <a:xfrm>
            <a:off x="395537" y="432530"/>
            <a:ext cx="7704856" cy="512405"/>
          </a:xfrm>
        </p:spPr>
        <p:txBody>
          <a:bodyPr/>
          <a:lstStyle/>
          <a:p>
            <a:pPr algn="ctr" eaLnBrk="1" hangingPunct="1"/>
            <a:r>
              <a:rPr lang="es-ES_tradnl" altLang="es-CL" b="1" dirty="0" smtClean="0">
                <a:solidFill>
                  <a:schemeClr val="accent5"/>
                </a:solidFill>
                <a:latin typeface="Verdana" panose="020B0604030504040204" pitchFamily="34" charset="0"/>
                <a:cs typeface="Verdana" panose="020B0604030504040204" pitchFamily="34" charset="0"/>
              </a:rPr>
              <a:t>Fotografías Proyectos PMB </a:t>
            </a:r>
            <a:endParaRPr lang="es-ES_tradnl" altLang="es-CL" sz="1800" b="1" dirty="0" smtClean="0">
              <a:solidFill>
                <a:schemeClr val="accent5"/>
              </a:solidFill>
              <a:latin typeface="Verdana" panose="020B0604030504040204" pitchFamily="34" charset="0"/>
              <a:cs typeface="Verdana" panose="020B0604030504040204" pitchFamily="34" charset="0"/>
            </a:endParaRPr>
          </a:p>
        </p:txBody>
      </p:sp>
      <p:sp>
        <p:nvSpPr>
          <p:cNvPr id="36867" name="Content Placeholder 8"/>
          <p:cNvSpPr>
            <a:spLocks noGrp="1"/>
          </p:cNvSpPr>
          <p:nvPr>
            <p:ph idx="1"/>
          </p:nvPr>
        </p:nvSpPr>
        <p:spPr>
          <a:xfrm>
            <a:off x="152400" y="1295401"/>
            <a:ext cx="8177213" cy="2997696"/>
          </a:xfrm>
        </p:spPr>
        <p:txBody>
          <a:bodyPr/>
          <a:lstStyle/>
          <a:p>
            <a:pPr marL="0" indent="0" eaLnBrk="1" hangingPunct="1">
              <a:buClr>
                <a:srgbClr val="006CB7"/>
              </a:buClr>
              <a:buFont typeface="Arial" panose="020B0604020202020204" pitchFamily="34" charset="0"/>
              <a:buNone/>
            </a:pPr>
            <a:endParaRPr lang="es-MX" altLang="es-CL" smtClean="0">
              <a:latin typeface="Verdana" panose="020B0604030504040204" pitchFamily="34" charset="0"/>
            </a:endParaRPr>
          </a:p>
          <a:p>
            <a:pPr marL="914400" lvl="2" indent="0" eaLnBrk="1" hangingPunct="1">
              <a:buFont typeface="Arial" panose="020B0604020202020204" pitchFamily="34" charset="0"/>
              <a:buNone/>
            </a:pPr>
            <a:endParaRPr lang="es-ES_tradnl" altLang="es-CL" smtClean="0">
              <a:latin typeface="Verdana" panose="020B0604030504040204" pitchFamily="34" charset="0"/>
            </a:endParaRPr>
          </a:p>
        </p:txBody>
      </p:sp>
      <p:sp>
        <p:nvSpPr>
          <p:cNvPr id="11" name="Subtítulo 2"/>
          <p:cNvSpPr txBox="1">
            <a:spLocks/>
          </p:cNvSpPr>
          <p:nvPr/>
        </p:nvSpPr>
        <p:spPr bwMode="auto">
          <a:xfrm>
            <a:off x="1115615" y="4879803"/>
            <a:ext cx="6912769"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MX" sz="1600" dirty="0">
                <a:solidFill>
                  <a:schemeClr val="tx1"/>
                </a:solidFill>
                <a:latin typeface="Verdana" panose="020B0604030504040204" pitchFamily="34" charset="0"/>
                <a:ea typeface="Verdana" panose="020B0604030504040204" pitchFamily="34" charset="0"/>
              </a:rPr>
              <a:t>Proyecto Paneles Solares para </a:t>
            </a:r>
            <a:r>
              <a:rPr lang="es-MX" sz="1600" dirty="0" smtClean="0">
                <a:solidFill>
                  <a:schemeClr val="tx1"/>
                </a:solidFill>
                <a:latin typeface="Verdana" panose="020B0604030504040204" pitchFamily="34" charset="0"/>
                <a:ea typeface="Verdana" panose="020B0604030504040204" pitchFamily="34" charset="0"/>
              </a:rPr>
              <a:t>Sectores </a:t>
            </a:r>
            <a:r>
              <a:rPr lang="es-MX" sz="1600" dirty="0" smtClean="0">
                <a:solidFill>
                  <a:schemeClr val="tx1"/>
                </a:solidFill>
                <a:latin typeface="Verdana" panose="020B0604030504040204" pitchFamily="34" charset="0"/>
                <a:ea typeface="Verdana" panose="020B0604030504040204" pitchFamily="34" charset="0"/>
              </a:rPr>
              <a:t>Aislados -  </a:t>
            </a:r>
            <a:r>
              <a:rPr lang="es-MX" sz="1600" dirty="0" err="1">
                <a:solidFill>
                  <a:schemeClr val="tx1"/>
                </a:solidFill>
                <a:latin typeface="Verdana" panose="020B0604030504040204" pitchFamily="34" charset="0"/>
                <a:ea typeface="Verdana" panose="020B0604030504040204" pitchFamily="34" charset="0"/>
              </a:rPr>
              <a:t>Cholchol</a:t>
            </a:r>
            <a:r>
              <a:rPr lang="es-MX" sz="1600" dirty="0">
                <a:solidFill>
                  <a:schemeClr val="tx1"/>
                </a:solidFill>
                <a:latin typeface="Verdana" panose="020B0604030504040204" pitchFamily="34" charset="0"/>
                <a:ea typeface="Verdana" panose="020B0604030504040204" pitchFamily="34" charset="0"/>
              </a:rPr>
              <a:t> 9121190703-C</a:t>
            </a:r>
          </a:p>
          <a:p>
            <a:r>
              <a:rPr lang="es-MX" sz="1600" dirty="0">
                <a:solidFill>
                  <a:schemeClr val="tx1"/>
                </a:solidFill>
                <a:latin typeface="Verdana" panose="020B0604030504040204" pitchFamily="34" charset="0"/>
                <a:ea typeface="Verdana" panose="020B0604030504040204" pitchFamily="34" charset="0"/>
              </a:rPr>
              <a:t>Aporte SUBDERE: </a:t>
            </a:r>
            <a:r>
              <a:rPr lang="es-MX" sz="1600" dirty="0" smtClean="0">
                <a:solidFill>
                  <a:schemeClr val="tx1"/>
                </a:solidFill>
                <a:latin typeface="Verdana" panose="020B0604030504040204" pitchFamily="34" charset="0"/>
                <a:ea typeface="Verdana" panose="020B0604030504040204" pitchFamily="34" charset="0"/>
              </a:rPr>
              <a:t>$234.852.629.-</a:t>
            </a:r>
            <a:endParaRPr lang="es-MX" sz="1600" dirty="0">
              <a:solidFill>
                <a:schemeClr val="tx1"/>
              </a:solidFill>
              <a:latin typeface="Verdana" panose="020B0604030504040204" pitchFamily="34" charset="0"/>
              <a:ea typeface="Verdana" panose="020B0604030504040204" pitchFamily="34" charset="0"/>
            </a:endParaRPr>
          </a:p>
          <a:p>
            <a:r>
              <a:rPr lang="es-MX" sz="1600" dirty="0">
                <a:solidFill>
                  <a:schemeClr val="tx1"/>
                </a:solidFill>
                <a:latin typeface="Verdana" panose="020B0604030504040204" pitchFamily="34" charset="0"/>
                <a:ea typeface="Verdana" panose="020B0604030504040204" pitchFamily="34" charset="0"/>
              </a:rPr>
              <a:t>Año Ejecución: </a:t>
            </a:r>
            <a:r>
              <a:rPr lang="es-MX" sz="1600" dirty="0" smtClean="0">
                <a:solidFill>
                  <a:schemeClr val="tx1"/>
                </a:solidFill>
                <a:latin typeface="Verdana" panose="020B0604030504040204" pitchFamily="34" charset="0"/>
                <a:ea typeface="Verdana" panose="020B0604030504040204" pitchFamily="34" charset="0"/>
              </a:rPr>
              <a:t>2021.</a:t>
            </a:r>
            <a:endParaRPr lang="es-MX" sz="1600" dirty="0">
              <a:solidFill>
                <a:schemeClr val="tx1"/>
              </a:solidFill>
              <a:latin typeface="Verdana" panose="020B0604030504040204" pitchFamily="34" charset="0"/>
              <a:ea typeface="Verdana" panose="020B0604030504040204" pitchFamily="34" charset="0"/>
            </a:endParaRPr>
          </a:p>
          <a:p>
            <a:r>
              <a:rPr lang="es-MX" sz="1600" dirty="0">
                <a:solidFill>
                  <a:schemeClr val="tx1"/>
                </a:solidFill>
                <a:latin typeface="Verdana" panose="020B0604030504040204" pitchFamily="34" charset="0"/>
                <a:ea typeface="Verdana" panose="020B0604030504040204" pitchFamily="34" charset="0"/>
              </a:rPr>
              <a:t>Beneficiarios: 20 familias.</a:t>
            </a:r>
            <a:endParaRPr lang="es-CL" sz="1600" dirty="0">
              <a:solidFill>
                <a:schemeClr val="tx1"/>
              </a:solidFill>
              <a:latin typeface="Verdana" panose="020B0604030504040204" pitchFamily="34" charset="0"/>
              <a:ea typeface="Verdana" panose="020B060403050404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047127"/>
            <a:ext cx="6336704" cy="3628292"/>
          </a:xfrm>
          <a:prstGeom prst="rect">
            <a:avLst/>
          </a:prstGeom>
        </p:spPr>
      </p:pic>
      <p:sp>
        <p:nvSpPr>
          <p:cNvPr id="2" name="Marcador de número de diapositiva 1"/>
          <p:cNvSpPr>
            <a:spLocks noGrp="1"/>
          </p:cNvSpPr>
          <p:nvPr>
            <p:ph type="sldNum" sz="quarter" idx="11"/>
          </p:nvPr>
        </p:nvSpPr>
        <p:spPr/>
        <p:txBody>
          <a:bodyPr/>
          <a:lstStyle/>
          <a:p>
            <a:pPr>
              <a:defRPr/>
            </a:pPr>
            <a:fld id="{EFFF4F14-BD82-4F76-9335-128CE9C94444}" type="slidenum">
              <a:rPr lang="en-US" altLang="es-CL" smtClean="0"/>
              <a:pPr>
                <a:defRPr/>
              </a:pPr>
              <a:t>9</a:t>
            </a:fld>
            <a:endParaRPr lang="en-US" altLang="es-CL"/>
          </a:p>
        </p:txBody>
      </p:sp>
      <p:sp>
        <p:nvSpPr>
          <p:cNvPr id="9" name="Rectángulo 6"/>
          <p:cNvSpPr>
            <a:spLocks noChangeArrowheads="1"/>
          </p:cNvSpPr>
          <p:nvPr/>
        </p:nvSpPr>
        <p:spPr bwMode="auto">
          <a:xfrm>
            <a:off x="323528" y="144118"/>
            <a:ext cx="56165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s-CL" altLang="es-CL" sz="1200" b="1" i="0" u="none" strike="noStrike" kern="1200" cap="none" spc="0" normalizeH="0" baseline="0" noProof="0" dirty="0">
                <a:ln>
                  <a:noFill/>
                </a:ln>
                <a:solidFill>
                  <a:srgbClr val="7F7F7F"/>
                </a:solidFill>
                <a:effectLst/>
                <a:uLnTx/>
                <a:uFillTx/>
                <a:latin typeface="Verdana" panose="020B0604030504040204" pitchFamily="34" charset="0"/>
                <a:ea typeface="ヒラギノ角ゴ Pro W3" pitchFamily="2" charset="-128"/>
                <a:sym typeface="Verdana Bold" pitchFamily="2" charset="0"/>
              </a:rPr>
              <a:t>DEPARTAMENTO INVERSIÓN E INFRAESTRUCTURA LOCAL</a:t>
            </a:r>
          </a:p>
        </p:txBody>
      </p:sp>
      <p:sp>
        <p:nvSpPr>
          <p:cNvPr id="10" name="Footer Placeholder 10"/>
          <p:cNvSpPr txBox="1">
            <a:spLocks noGrp="1"/>
          </p:cNvSpPr>
          <p:nvPr/>
        </p:nvSpPr>
        <p:spPr bwMode="auto">
          <a:xfrm>
            <a:off x="187722" y="6535565"/>
            <a:ext cx="326206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rgbClr val="595959"/>
                </a:solidFill>
                <a:latin typeface="Calibri" panose="020F0502020204030204" pitchFamily="34" charset="0"/>
                <a:ea typeface="ヒラギノ角ゴ Pro W3" pitchFamily="2" charset="-128"/>
              </a:defRPr>
            </a:lvl1pPr>
            <a:lvl2pPr marL="742950" indent="-285750">
              <a:spcBef>
                <a:spcPct val="20000"/>
              </a:spcBef>
              <a:buFont typeface="Arial" panose="020B0604020202020204" pitchFamily="34" charset="0"/>
              <a:buChar char="–"/>
              <a:defRPr>
                <a:solidFill>
                  <a:srgbClr val="595959"/>
                </a:solidFill>
                <a:latin typeface="Calibri" panose="020F0502020204030204" pitchFamily="34" charset="0"/>
                <a:ea typeface="ヒラギノ角ゴ Pro W3" pitchFamily="2" charset="-128"/>
              </a:defRPr>
            </a:lvl2pPr>
            <a:lvl3pPr marL="1143000" indent="-228600">
              <a:spcBef>
                <a:spcPct val="20000"/>
              </a:spcBef>
              <a:buFont typeface="Arial" panose="020B0604020202020204" pitchFamily="34" charset="0"/>
              <a:buChar char="•"/>
              <a:defRPr sz="1600">
                <a:solidFill>
                  <a:srgbClr val="595959"/>
                </a:solidFill>
                <a:latin typeface="Calibri" panose="020F0502020204030204" pitchFamily="34" charset="0"/>
                <a:ea typeface="ヒラギノ角ゴ Pro W3" pitchFamily="2" charset="-128"/>
              </a:defRPr>
            </a:lvl3pPr>
            <a:lvl4pPr marL="16002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4pPr>
            <a:lvl5pPr marL="2057400" indent="-228600">
              <a:spcBef>
                <a:spcPct val="20000"/>
              </a:spcBef>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595959"/>
                </a:solidFill>
                <a:latin typeface="Calibri" panose="020F0502020204030204" pitchFamily="34" charset="0"/>
                <a:ea typeface="ヒラギノ角ゴ Pro W3" pitchFamily="2"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s-MX" sz="900" b="0" i="0" u="none" strike="noStrike" kern="1200" cap="none" spc="0" normalizeH="0" baseline="0" noProof="0" dirty="0">
                <a:ln>
                  <a:noFill/>
                </a:ln>
                <a:solidFill>
                  <a:srgbClr val="898989"/>
                </a:solidFill>
                <a:effectLst/>
                <a:uLnTx/>
                <a:uFillTx/>
                <a:latin typeface="Verdana" panose="020B0604030504040204" pitchFamily="34" charset="0"/>
                <a:ea typeface="ヒラギノ角ゴ Pro W3" pitchFamily="2" charset="-128"/>
              </a:rPr>
              <a:t>Gobierno de Chile | SUBDERE | Mejores Comunas </a:t>
            </a:r>
          </a:p>
        </p:txBody>
      </p:sp>
      <p:pic>
        <p:nvPicPr>
          <p:cNvPr id="12" name="Imagen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2880"/>
            <a:ext cx="2090737"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033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4488</TotalTime>
  <Words>1826</Words>
  <Application>Microsoft Office PowerPoint</Application>
  <PresentationFormat>Presentación en pantalla (4:3)</PresentationFormat>
  <Paragraphs>366</Paragraphs>
  <Slides>25</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25</vt:i4>
      </vt:variant>
    </vt:vector>
  </HeadingPairs>
  <TitlesOfParts>
    <vt:vector size="33" baseType="lpstr">
      <vt:lpstr>Arial</vt:lpstr>
      <vt:lpstr>Calibri</vt:lpstr>
      <vt:lpstr>Verdana</vt:lpstr>
      <vt:lpstr>Verdana Bold</vt:lpstr>
      <vt:lpstr>ヒラギノ角ゴ Pro W3</vt:lpstr>
      <vt:lpstr>Office Theme</vt:lpstr>
      <vt:lpstr>1_Office Theme</vt:lpstr>
      <vt:lpstr>2_Office Theme</vt:lpstr>
      <vt:lpstr>Programa Eficiencia Energética y Financiamiento de Proyectos</vt:lpstr>
      <vt:lpstr>EFICIENCIA ENERGÉTICA COMO COMPONENTE DE PROYECTOS DE ENERGIZACIÓN</vt:lpstr>
      <vt:lpstr> Línea de Energización PMB</vt:lpstr>
      <vt:lpstr> Línea de Energización PMB</vt:lpstr>
      <vt:lpstr> Resumen de Obras de Energización Financiados entre 2018-2021</vt:lpstr>
      <vt:lpstr>Resumen de obras de energización por tipología  financiados entre 2018-2021</vt:lpstr>
      <vt:lpstr> Fotografías Proyectos PMB </vt:lpstr>
      <vt:lpstr>Fotografías Proyectos PMB </vt:lpstr>
      <vt:lpstr>Fotografías Proyectos PMB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ESTUDIO PARA LA ELABORACIÓN DE UN PLAN DE ACCIÓN TÉCNICO COMERCIAL PARA EL MEJORAMIENTO DE LA GESTIÓN MUNICIPAL VÍA EFICIENCIA ENERGÉTICA EN MUNICIPALIDADES  ETAPAS 1 Y 2</vt:lpstr>
      <vt:lpstr>INTRODUCCIÓN</vt:lpstr>
      <vt:lpstr>Presentación de PowerPoint</vt:lpstr>
      <vt:lpstr>Presentación de PowerPoint</vt:lpstr>
      <vt:lpstr>ETAPA 1</vt:lpstr>
      <vt:lpstr>ETAPA 2</vt:lpstr>
      <vt:lpstr>CONCLUSIONES</vt:lpstr>
      <vt:lpstr>CONCLUSIONES</vt:lpstr>
      <vt:lpstr>Gracias.</vt:lpstr>
    </vt:vector>
  </TitlesOfParts>
  <Company>Gabriel Badagnani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Roxelis Torrejon Jaquez</cp:lastModifiedBy>
  <cp:revision>67</cp:revision>
  <cp:lastPrinted>2021-12-15T14:04:56Z</cp:lastPrinted>
  <dcterms:created xsi:type="dcterms:W3CDTF">2010-11-27T19:44:20Z</dcterms:created>
  <dcterms:modified xsi:type="dcterms:W3CDTF">2021-12-15T14:07:14Z</dcterms:modified>
</cp:coreProperties>
</file>