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0" r:id="rId2"/>
    <p:sldId id="257" r:id="rId3"/>
    <p:sldId id="259" r:id="rId4"/>
    <p:sldId id="272" r:id="rId5"/>
    <p:sldId id="258" r:id="rId6"/>
    <p:sldId id="275" r:id="rId7"/>
    <p:sldId id="262" r:id="rId8"/>
    <p:sldId id="263" r:id="rId9"/>
    <p:sldId id="266" r:id="rId10"/>
    <p:sldId id="276" r:id="rId11"/>
    <p:sldId id="274" r:id="rId12"/>
    <p:sldId id="269" r:id="rId13"/>
    <p:sldId id="271" r:id="rId14"/>
    <p:sldId id="270" r:id="rId15"/>
  </p:sldIdLst>
  <p:sldSz cx="9144000" cy="6858000" type="screen4x3"/>
  <p:notesSz cx="9144000" cy="6858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08">
          <p15:clr>
            <a:srgbClr val="A4A3A4"/>
          </p15:clr>
        </p15:guide>
        <p15:guide id="2" pos="30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0AC"/>
    <a:srgbClr val="0066AF"/>
    <a:srgbClr val="FF0000"/>
    <a:srgbClr val="FFC000"/>
    <a:srgbClr val="FAC536"/>
    <a:srgbClr val="005859"/>
    <a:srgbClr val="009193"/>
    <a:srgbClr val="FF7E9B"/>
    <a:srgbClr val="006930"/>
    <a:srgbClr val="20B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06"/>
    <p:restoredTop sz="91859"/>
  </p:normalViewPr>
  <p:slideViewPr>
    <p:cSldViewPr snapToGrid="0" snapToObjects="1" showGuides="1">
      <p:cViewPr varScale="1">
        <p:scale>
          <a:sx n="68" d="100"/>
          <a:sy n="68" d="100"/>
        </p:scale>
        <p:origin x="1788" y="72"/>
      </p:cViewPr>
      <p:guideLst>
        <p:guide orient="horz" pos="4108"/>
        <p:guide pos="30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E96B2-6A36-9143-B86C-2CC1367B9629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A47EE-FFA7-6A4F-AC8D-08CC95E395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931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EF178-8657-0246-872B-0814D23CCCA3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632BA-941D-4E44-85F1-AE8A0D9EF2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6267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Maria</a:t>
            </a:r>
            <a:r>
              <a:rPr lang="es-ES" baseline="0" dirty="0"/>
              <a:t> Pinto es una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632BA-941D-4E44-85F1-AE8A0D9EF28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75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POOBLACION SIN PROBLEMA, calculada con el promedio nacional de población activa: 18,7%.</a:t>
            </a:r>
          </a:p>
          <a:p>
            <a:r>
              <a:rPr lang="es-ES" dirty="0"/>
              <a:t>POBLACION OBJETIVO: se calcula en torno a la máxima ocupación que puede dar el recinto </a:t>
            </a:r>
            <a:r>
              <a:rPr lang="es-ES" dirty="0" err="1"/>
              <a:t>poryectado</a:t>
            </a:r>
            <a:r>
              <a:rPr lang="es-ES" dirty="0"/>
              <a:t> (120 </a:t>
            </a:r>
            <a:r>
              <a:rPr lang="es-ES" dirty="0" err="1"/>
              <a:t>hrs</a:t>
            </a:r>
            <a:r>
              <a:rPr lang="es-ES" dirty="0"/>
              <a:t> semanales, 3 canchas 4 días , 1 cancha 2 días 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632BA-941D-4E44-85F1-AE8A0D9EF28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39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POOBLACION SIN PROBLEMA, calculada con el promedio nacional de población activa: 18,7%.</a:t>
            </a:r>
          </a:p>
          <a:p>
            <a:r>
              <a:rPr lang="es-ES" dirty="0"/>
              <a:t>POBLACION OBJETIVO: se calcula en torno a la máxima ocupación que puede dar el recinto </a:t>
            </a:r>
            <a:r>
              <a:rPr lang="es-ES" dirty="0" err="1"/>
              <a:t>poryectado</a:t>
            </a:r>
            <a:r>
              <a:rPr lang="es-ES" dirty="0"/>
              <a:t> (120 </a:t>
            </a:r>
            <a:r>
              <a:rPr lang="es-ES" dirty="0" err="1"/>
              <a:t>hrs</a:t>
            </a:r>
            <a:r>
              <a:rPr lang="es-ES" dirty="0"/>
              <a:t> semanales, 3 canchas 4 días , 1 cancha 2 días 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632BA-941D-4E44-85F1-AE8A0D9EF28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75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Maria</a:t>
            </a:r>
            <a:r>
              <a:rPr lang="es-ES" baseline="0" dirty="0"/>
              <a:t> Pinto es una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632BA-941D-4E44-85F1-AE8A0D9EF28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75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632BA-941D-4E44-85F1-AE8A0D9EF28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68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632BA-941D-4E44-85F1-AE8A0D9EF28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9876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632BA-941D-4E44-85F1-AE8A0D9EF28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674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UF: $ 28.701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632BA-941D-4E44-85F1-AE8A0D9EF28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75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Maria</a:t>
            </a:r>
            <a:r>
              <a:rPr lang="es-ES" baseline="0" dirty="0"/>
              <a:t> Pinto es una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632BA-941D-4E44-85F1-AE8A0D9EF28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75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962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08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72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35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55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03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53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10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419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490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11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C6A2A-D170-7246-8EFB-D05D54EC2AA8}" type="datetimeFigureOut">
              <a:rPr lang="es-ES" smtClean="0"/>
              <a:t>16/12/2021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A6F7-1FBE-9442-9799-CB00FA327C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01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xmlns="" id="{F6E62F31-3507-5C47-B3E1-34C028AD5A02}"/>
              </a:ext>
            </a:extLst>
          </p:cNvPr>
          <p:cNvGrpSpPr/>
          <p:nvPr/>
        </p:nvGrpSpPr>
        <p:grpSpPr>
          <a:xfrm>
            <a:off x="0" y="20023"/>
            <a:ext cx="9201532" cy="6852675"/>
            <a:chOff x="-56802" y="-24171"/>
            <a:chExt cx="9201532" cy="6852675"/>
          </a:xfrm>
        </p:grpSpPr>
        <p:pic>
          <p:nvPicPr>
            <p:cNvPr id="17" name="Imagen 16" descr="Vista de una montaña&#10;&#10;Descripción generada automáticamente">
              <a:extLst>
                <a:ext uri="{FF2B5EF4-FFF2-40B4-BE49-F238E27FC236}">
                  <a16:creationId xmlns:a16="http://schemas.microsoft.com/office/drawing/2014/main" xmlns="" id="{6347A6D4-E5E0-CB48-AF6E-46F89BA53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1" t="17685" r="1157"/>
            <a:stretch/>
          </p:blipFill>
          <p:spPr>
            <a:xfrm>
              <a:off x="-56802" y="-24171"/>
              <a:ext cx="9200802" cy="3983503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9" name="Imagen 18" descr="Imagen que contiene pasto, exterior, firmar, camino&#10;&#10;Descripción generada automáticamente">
              <a:extLst>
                <a:ext uri="{FF2B5EF4-FFF2-40B4-BE49-F238E27FC236}">
                  <a16:creationId xmlns:a16="http://schemas.microsoft.com/office/drawing/2014/main" xmlns="" id="{6449155A-FB91-5C49-BB5C-E9F4E5636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-56801" y="3964984"/>
              <a:ext cx="2871089" cy="285368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xmlns="" id="{D896F58E-FB97-6347-9C23-1DD0332DC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2867656" y="3963872"/>
              <a:ext cx="3117556" cy="28548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25" name="Imagen 24" descr="Imagen que contiene exterior, pasto, camino, árbol&#10;&#10;Descripción generada automáticamente">
              <a:extLst>
                <a:ext uri="{FF2B5EF4-FFF2-40B4-BE49-F238E27FC236}">
                  <a16:creationId xmlns:a16="http://schemas.microsoft.com/office/drawing/2014/main" xmlns="" id="{B9B03813-C6C7-5447-8235-B433150B0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6027174" y="3973704"/>
              <a:ext cx="3117556" cy="28548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4" name="Rectángulo 3"/>
          <p:cNvSpPr/>
          <p:nvPr/>
        </p:nvSpPr>
        <p:spPr>
          <a:xfrm>
            <a:off x="4838700" y="0"/>
            <a:ext cx="3810000" cy="4508500"/>
          </a:xfrm>
          <a:prstGeom prst="rect">
            <a:avLst/>
          </a:prstGeom>
          <a:solidFill>
            <a:srgbClr val="FAC5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4940301" y="1282701"/>
            <a:ext cx="3619500" cy="1914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000" dirty="0">
                <a:latin typeface="Arial Black"/>
                <a:cs typeface="Arial Black"/>
              </a:rPr>
              <a:t>“</a:t>
            </a:r>
            <a:r>
              <a:rPr lang="es-CL" sz="2000" dirty="0">
                <a:latin typeface="Arial Black"/>
                <a:cs typeface="Arial Black"/>
              </a:rPr>
              <a:t>ADQUISICIÓN DE GENERADORES DE AGUA PURIFICADA, COMUNA DE MARÍA PINTO</a:t>
            </a:r>
            <a:r>
              <a:rPr lang="es-ES" sz="2000" dirty="0">
                <a:latin typeface="Arial Black"/>
                <a:cs typeface="Arial Black"/>
              </a:rPr>
              <a:t>”.</a:t>
            </a:r>
          </a:p>
        </p:txBody>
      </p:sp>
      <p:pic>
        <p:nvPicPr>
          <p:cNvPr id="9" name="Imagen 8" descr="logo final muni o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02" y="3635943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5219700" y="1038424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>
                <a:latin typeface="Helvetica"/>
                <a:cs typeface="Helvetica"/>
              </a:rPr>
              <a:t>CODIGO IDI: 40023516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940300" y="20023"/>
            <a:ext cx="370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Helvetica"/>
                <a:cs typeface="Helvetica"/>
              </a:rPr>
              <a:t>I. MUNICIPALIDAD DE MARIA PINTO</a:t>
            </a:r>
          </a:p>
        </p:txBody>
      </p:sp>
    </p:spTree>
    <p:extLst>
      <p:ext uri="{BB962C8B-B14F-4D97-AF65-F5344CB8AC3E}">
        <p14:creationId xmlns:p14="http://schemas.microsoft.com/office/powerpoint/2010/main" val="231423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79" y="121737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-1" y="498475"/>
            <a:ext cx="3852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-56178" y="519921"/>
            <a:ext cx="386013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ALTERNATIVA DE SOLUCION</a:t>
            </a:r>
          </a:p>
        </p:txBody>
      </p:sp>
      <p:pic>
        <p:nvPicPr>
          <p:cNvPr id="9" name="Imagen 8" descr="gen350.png">
            <a:extLst>
              <a:ext uri="{FF2B5EF4-FFF2-40B4-BE49-F238E27FC236}">
                <a16:creationId xmlns:a16="http://schemas.microsoft.com/office/drawing/2014/main" xmlns="" id="{98C626CD-5CAD-A949-AD58-470427F4D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2" y="1395295"/>
            <a:ext cx="3853722" cy="3899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091910C0-3F9B-3C4B-AC2E-6691A346F71E}"/>
              </a:ext>
            </a:extLst>
          </p:cNvPr>
          <p:cNvSpPr txBox="1"/>
          <p:nvPr/>
        </p:nvSpPr>
        <p:spPr>
          <a:xfrm>
            <a:off x="4198136" y="2273618"/>
            <a:ext cx="4945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s-ES" dirty="0">
                <a:latin typeface="Century Gothic"/>
                <a:cs typeface="Century Gothic"/>
              </a:rPr>
              <a:t>El </a:t>
            </a:r>
            <a:r>
              <a:rPr lang="es-ES" b="1" dirty="0">
                <a:latin typeface="Century Gothic"/>
                <a:cs typeface="Century Gothic"/>
              </a:rPr>
              <a:t>GEN-350 </a:t>
            </a:r>
            <a:r>
              <a:rPr lang="es-ES" dirty="0">
                <a:latin typeface="Century Gothic"/>
                <a:cs typeface="Century Gothic"/>
              </a:rPr>
              <a:t>es un generador móvil de agua de mediana escala, que no requiere más infraestructura que el </a:t>
            </a:r>
            <a:r>
              <a:rPr lang="es-ES" b="1" dirty="0">
                <a:latin typeface="Century Gothic"/>
                <a:cs typeface="Century Gothic"/>
              </a:rPr>
              <a:t>suministro de electricidad</a:t>
            </a:r>
            <a:r>
              <a:rPr lang="es-ES" dirty="0">
                <a:latin typeface="Century Gothic"/>
                <a:cs typeface="Century Gothic"/>
              </a:rPr>
              <a:t>, con una capacidad de producción diaria de </a:t>
            </a:r>
            <a:r>
              <a:rPr lang="es-ES" b="1" dirty="0">
                <a:latin typeface="Century Gothic"/>
                <a:cs typeface="Century Gothic"/>
              </a:rPr>
              <a:t>900 litros</a:t>
            </a:r>
            <a:r>
              <a:rPr lang="es-ES" dirty="0">
                <a:latin typeface="Century Gothic"/>
                <a:cs typeface="Century Gothic"/>
              </a:rPr>
              <a:t>.</a:t>
            </a:r>
          </a:p>
          <a:p>
            <a:pPr marL="285750" indent="-285750">
              <a:buFont typeface="Wingdings" charset="2"/>
              <a:buChar char="§"/>
            </a:pPr>
            <a:endParaRPr lang="es-ES" dirty="0"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s-ES" dirty="0">
                <a:latin typeface="Century Gothic"/>
                <a:cs typeface="Century Gothic"/>
              </a:rPr>
              <a:t>El GEN-350 es el módulo </a:t>
            </a:r>
            <a:r>
              <a:rPr lang="es-ES" b="1" dirty="0">
                <a:latin typeface="Century Gothic"/>
                <a:cs typeface="Century Gothic"/>
              </a:rPr>
              <a:t>generador de agua atmosférica (AWG) más eficiente del mundo</a:t>
            </a:r>
            <a:r>
              <a:rPr lang="es-ES" dirty="0">
                <a:latin typeface="Century Gothic"/>
                <a:cs typeface="Century Gothic"/>
              </a:rPr>
              <a:t> en su tipo, gracias a la tecnología patentada </a:t>
            </a:r>
            <a:r>
              <a:rPr lang="es-ES" b="1" dirty="0">
                <a:latin typeface="Century Gothic"/>
                <a:cs typeface="Century Gothic"/>
              </a:rPr>
              <a:t>GENius™</a:t>
            </a:r>
            <a:r>
              <a:rPr lang="es-ES" dirty="0">
                <a:latin typeface="Century Gothic"/>
                <a:cs typeface="Century Gothic"/>
              </a:rPr>
              <a:t>, que le permite generar más agua a la vez que minimiza el consumo de electricidad. 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CD65B0ED-BC19-9F44-8D32-D041E795AA8B}"/>
              </a:ext>
            </a:extLst>
          </p:cNvPr>
          <p:cNvSpPr/>
          <p:nvPr/>
        </p:nvSpPr>
        <p:spPr>
          <a:xfrm rot="21439347">
            <a:off x="1850571" y="2971800"/>
            <a:ext cx="1458686" cy="326571"/>
          </a:xfrm>
          <a:prstGeom prst="rect">
            <a:avLst/>
          </a:prstGeom>
          <a:solidFill>
            <a:srgbClr val="3560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408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 descr="Captura de pantalla 2019-05-18 a la(s) 00.03.18.png">
            <a:extLst>
              <a:ext uri="{FF2B5EF4-FFF2-40B4-BE49-F238E27FC236}">
                <a16:creationId xmlns:a16="http://schemas.microsoft.com/office/drawing/2014/main" xmlns="" id="{BB2F3BCF-8854-BA47-BD82-F87B9BD89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66" r="817" b="50815"/>
          <a:stretch/>
        </p:blipFill>
        <p:spPr>
          <a:xfrm>
            <a:off x="-1" y="-4802"/>
            <a:ext cx="6065093" cy="3796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79" y="121737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-1" y="498475"/>
            <a:ext cx="3852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-56178" y="519921"/>
            <a:ext cx="386013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ALTERNATIVA DE SOLUCION</a:t>
            </a:r>
          </a:p>
        </p:txBody>
      </p:sp>
      <p:pic>
        <p:nvPicPr>
          <p:cNvPr id="12" name="Marcador de contenido 3" descr="Captura de pantalla 2019-05-15 a la(s) 19.37.55.png">
            <a:extLst>
              <a:ext uri="{FF2B5EF4-FFF2-40B4-BE49-F238E27FC236}">
                <a16:creationId xmlns:a16="http://schemas.microsoft.com/office/drawing/2014/main" xmlns="" id="{DF0A1193-5A5A-8D40-A68E-80AB0D9B09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1" b="-785"/>
          <a:stretch/>
        </p:blipFill>
        <p:spPr>
          <a:xfrm>
            <a:off x="267363" y="4134251"/>
            <a:ext cx="725470" cy="720000"/>
          </a:xfrm>
          <a:prstGeom prst="rect">
            <a:avLst/>
          </a:prstGeom>
        </p:spPr>
      </p:pic>
      <p:pic>
        <p:nvPicPr>
          <p:cNvPr id="13" name="Imagen 12" descr="Captura de pantalla 2019-05-15 a la(s) 19.38.11.png">
            <a:extLst>
              <a:ext uri="{FF2B5EF4-FFF2-40B4-BE49-F238E27FC236}">
                <a16:creationId xmlns:a16="http://schemas.microsoft.com/office/drawing/2014/main" xmlns="" id="{71D2B11A-D18C-0141-A765-559797751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7" y="4913519"/>
            <a:ext cx="737561" cy="720000"/>
          </a:xfrm>
          <a:prstGeom prst="rect">
            <a:avLst/>
          </a:prstGeom>
        </p:spPr>
      </p:pic>
      <p:pic>
        <p:nvPicPr>
          <p:cNvPr id="14" name="Imagen 13" descr="Captura de pantalla 2019-05-15 a la(s) 19.38.19.png">
            <a:extLst>
              <a:ext uri="{FF2B5EF4-FFF2-40B4-BE49-F238E27FC236}">
                <a16:creationId xmlns:a16="http://schemas.microsoft.com/office/drawing/2014/main" xmlns="" id="{B8C3D2CE-2586-7948-A44A-2F33D167A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1" y="5692787"/>
            <a:ext cx="711325" cy="720000"/>
          </a:xfrm>
          <a:prstGeom prst="rect">
            <a:avLst/>
          </a:prstGeom>
        </p:spPr>
      </p:pic>
      <p:pic>
        <p:nvPicPr>
          <p:cNvPr id="15" name="Imagen 14" descr="Captura de pantalla 2019-05-15 a la(s) 22.43.00.png">
            <a:extLst>
              <a:ext uri="{FF2B5EF4-FFF2-40B4-BE49-F238E27FC236}">
                <a16:creationId xmlns:a16="http://schemas.microsoft.com/office/drawing/2014/main" xmlns="" id="{07D62781-905E-C84E-8B02-76426B131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85" y="4153479"/>
            <a:ext cx="733458" cy="720000"/>
          </a:xfrm>
          <a:prstGeom prst="rect">
            <a:avLst/>
          </a:prstGeom>
        </p:spPr>
      </p:pic>
      <p:pic>
        <p:nvPicPr>
          <p:cNvPr id="16" name="Imagen 15" descr="Captura de pantalla 2019-05-15 a la(s) 22.43.06.png">
            <a:extLst>
              <a:ext uri="{FF2B5EF4-FFF2-40B4-BE49-F238E27FC236}">
                <a16:creationId xmlns:a16="http://schemas.microsoft.com/office/drawing/2014/main" xmlns="" id="{4664B44D-4ECE-5746-BF48-EE34ECAA0E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13" y="4926998"/>
            <a:ext cx="726857" cy="720000"/>
          </a:xfrm>
          <a:prstGeom prst="rect">
            <a:avLst/>
          </a:prstGeom>
        </p:spPr>
      </p:pic>
      <p:pic>
        <p:nvPicPr>
          <p:cNvPr id="17" name="Imagen 16" descr="Captura de pantalla 2019-05-15 a la(s) 22.43.13.png">
            <a:extLst>
              <a:ext uri="{FF2B5EF4-FFF2-40B4-BE49-F238E27FC236}">
                <a16:creationId xmlns:a16="http://schemas.microsoft.com/office/drawing/2014/main" xmlns="" id="{06CD9C6C-3A8F-5940-AC16-7E353762CF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13" y="5692787"/>
            <a:ext cx="737561" cy="720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FC24C57-3168-2648-A7BB-CAC644DB10C7}"/>
              </a:ext>
            </a:extLst>
          </p:cNvPr>
          <p:cNvSpPr txBox="1"/>
          <p:nvPr/>
        </p:nvSpPr>
        <p:spPr>
          <a:xfrm>
            <a:off x="1118632" y="4162207"/>
            <a:ext cx="287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Century Gothic"/>
                <a:cs typeface="Century Gothic"/>
              </a:rPr>
              <a:t>Genera agua potable de la más </a:t>
            </a:r>
            <a:r>
              <a:rPr lang="es-ES" sz="1500" b="1" dirty="0">
                <a:latin typeface="Century Gothic"/>
                <a:cs typeface="Century Gothic"/>
              </a:rPr>
              <a:t>alta calidad</a:t>
            </a:r>
            <a:r>
              <a:rPr lang="es-ES" sz="1500" dirty="0"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604EABE9-560E-3540-962D-166B68AC317B}"/>
              </a:ext>
            </a:extLst>
          </p:cNvPr>
          <p:cNvSpPr txBox="1"/>
          <p:nvPr/>
        </p:nvSpPr>
        <p:spPr>
          <a:xfrm>
            <a:off x="1106624" y="4882879"/>
            <a:ext cx="3463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Century Gothic"/>
                <a:cs typeface="Century Gothic"/>
              </a:rPr>
              <a:t>Solución de “</a:t>
            </a:r>
            <a:r>
              <a:rPr lang="es-ES" sz="1500" b="1" dirty="0">
                <a:latin typeface="Century Gothic"/>
                <a:cs typeface="Century Gothic"/>
              </a:rPr>
              <a:t>conectar y beber</a:t>
            </a:r>
            <a:r>
              <a:rPr lang="es-ES" sz="1500" dirty="0">
                <a:latin typeface="Century Gothic"/>
                <a:cs typeface="Century Gothic"/>
              </a:rPr>
              <a:t>”: sin necesidad de más infraestructura que electricidad.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4BD73DF0-0CA9-B143-99AE-0930656BB444}"/>
              </a:ext>
            </a:extLst>
          </p:cNvPr>
          <p:cNvSpPr txBox="1"/>
          <p:nvPr/>
        </p:nvSpPr>
        <p:spPr>
          <a:xfrm>
            <a:off x="1118632" y="5773750"/>
            <a:ext cx="287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>
                <a:latin typeface="Century Gothic"/>
                <a:cs typeface="Century Gothic"/>
              </a:rPr>
              <a:t>Instalación fácil</a:t>
            </a:r>
            <a:r>
              <a:rPr lang="es-ES" sz="1500" dirty="0">
                <a:latin typeface="Century Gothic"/>
                <a:cs typeface="Century Gothic"/>
              </a:rPr>
              <a:t>, en cualquier lugar.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9B8E5854-9D61-DC4C-9761-4FDEC1016435}"/>
              </a:ext>
            </a:extLst>
          </p:cNvPr>
          <p:cNvSpPr txBox="1"/>
          <p:nvPr/>
        </p:nvSpPr>
        <p:spPr>
          <a:xfrm>
            <a:off x="5419894" y="4236480"/>
            <a:ext cx="3490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Century Gothic"/>
                <a:cs typeface="Century Gothic"/>
              </a:rPr>
              <a:t>Dispensador de agua a </a:t>
            </a:r>
            <a:r>
              <a:rPr lang="es-ES" sz="1500" b="1" dirty="0">
                <a:latin typeface="Century Gothic"/>
                <a:cs typeface="Century Gothic"/>
              </a:rPr>
              <a:t>temperatura ambiente </a:t>
            </a:r>
            <a:r>
              <a:rPr lang="es-ES" sz="1500" dirty="0">
                <a:latin typeface="Century Gothic"/>
                <a:cs typeface="Century Gothic"/>
              </a:rPr>
              <a:t>o</a:t>
            </a:r>
            <a:r>
              <a:rPr lang="es-ES" sz="1500" b="1" dirty="0">
                <a:latin typeface="Century Gothic"/>
                <a:cs typeface="Century Gothic"/>
              </a:rPr>
              <a:t> fría</a:t>
            </a:r>
            <a:r>
              <a:rPr lang="es-ES" sz="1500" dirty="0"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CF39BE21-2619-784A-9AE8-53DAD8C9AE06}"/>
              </a:ext>
            </a:extLst>
          </p:cNvPr>
          <p:cNvSpPr txBox="1"/>
          <p:nvPr/>
        </p:nvSpPr>
        <p:spPr>
          <a:xfrm>
            <a:off x="5386475" y="5017786"/>
            <a:ext cx="3490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>
                <a:latin typeface="Century Gothic"/>
                <a:cs typeface="Century Gothic"/>
              </a:rPr>
              <a:t>Transporte fácil</a:t>
            </a:r>
            <a:r>
              <a:rPr lang="es-ES" sz="1500" dirty="0">
                <a:latin typeface="Century Gothic"/>
                <a:cs typeface="Century Gothic"/>
              </a:rPr>
              <a:t> mediante un camión, a donde se necesite.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DB3D1DC5-7A35-0449-95A7-2BDC4DDC43EB}"/>
              </a:ext>
            </a:extLst>
          </p:cNvPr>
          <p:cNvSpPr txBox="1"/>
          <p:nvPr/>
        </p:nvSpPr>
        <p:spPr>
          <a:xfrm>
            <a:off x="5412648" y="5597590"/>
            <a:ext cx="3463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Century Gothic"/>
                <a:cs typeface="Century Gothic"/>
              </a:rPr>
              <a:t>Cumple con todos los estándares de la </a:t>
            </a:r>
            <a:r>
              <a:rPr lang="es-ES" sz="1500" b="1" dirty="0">
                <a:latin typeface="Century Gothic"/>
                <a:cs typeface="Century Gothic"/>
              </a:rPr>
              <a:t>Organización Mundial de la Salud</a:t>
            </a:r>
            <a:r>
              <a:rPr lang="es-ES" sz="1500" dirty="0">
                <a:latin typeface="Century Gothic"/>
                <a:cs typeface="Century Gothic"/>
              </a:rPr>
              <a:t> (OMS) y la </a:t>
            </a:r>
            <a:r>
              <a:rPr lang="es-ES" sz="1500" b="1" dirty="0">
                <a:latin typeface="Century Gothic"/>
                <a:cs typeface="Century Gothic"/>
              </a:rPr>
              <a:t>Agencia de Protección Ambiental</a:t>
            </a:r>
            <a:r>
              <a:rPr lang="es-ES" sz="1500" dirty="0">
                <a:latin typeface="Century Gothic"/>
                <a:cs typeface="Century Gothic"/>
              </a:rPr>
              <a:t>(EPA).</a:t>
            </a:r>
          </a:p>
        </p:txBody>
      </p:sp>
    </p:spTree>
    <p:extLst>
      <p:ext uri="{BB962C8B-B14F-4D97-AF65-F5344CB8AC3E}">
        <p14:creationId xmlns:p14="http://schemas.microsoft.com/office/powerpoint/2010/main" val="3832982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Captura de pantalla 2019-05-16 a la(s) 11.17.06.png">
            <a:extLst>
              <a:ext uri="{FF2B5EF4-FFF2-40B4-BE49-F238E27FC236}">
                <a16:creationId xmlns:a16="http://schemas.microsoft.com/office/drawing/2014/main" xmlns="" id="{FA8DD892-1DA6-B24E-A0E3-F84187EAD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"/>
          <a:stretch/>
        </p:blipFill>
        <p:spPr>
          <a:xfrm>
            <a:off x="0" y="0"/>
            <a:ext cx="9144000" cy="4301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ángulo 13"/>
          <p:cNvSpPr/>
          <p:nvPr/>
        </p:nvSpPr>
        <p:spPr>
          <a:xfrm>
            <a:off x="27910" y="256234"/>
            <a:ext cx="3832225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0" y="269579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EVALUACION DE ALTERNATIVAS</a:t>
            </a:r>
          </a:p>
        </p:txBody>
      </p:sp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138" y="47328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/>
          <p:cNvSpPr txBox="1"/>
          <p:nvPr/>
        </p:nvSpPr>
        <p:spPr>
          <a:xfrm>
            <a:off x="248478" y="2507124"/>
            <a:ext cx="17583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0" dirty="0">
                <a:solidFill>
                  <a:srgbClr val="595959"/>
                </a:solidFill>
                <a:latin typeface="Impact"/>
                <a:cs typeface="Impact"/>
              </a:rPr>
              <a:t>1.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387256" y="4115091"/>
            <a:ext cx="318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Impact"/>
                <a:cs typeface="Impact"/>
              </a:rPr>
              <a:t> ADQUISICIÓN 2 GENERADORES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724764" y="2539398"/>
            <a:ext cx="175832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700" dirty="0">
                <a:solidFill>
                  <a:srgbClr val="595959"/>
                </a:solidFill>
                <a:latin typeface="Impact"/>
                <a:cs typeface="Impact"/>
              </a:rPr>
              <a:t>2.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6251" y="4612357"/>
            <a:ext cx="4618644" cy="3265509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600" dirty="0">
                <a:latin typeface="Helvetica"/>
                <a:cs typeface="Helvetica"/>
              </a:rPr>
              <a:t>Costo inversión</a:t>
            </a:r>
            <a:r>
              <a:rPr lang="es-ES" sz="1600" dirty="0">
                <a:latin typeface="Helvetica"/>
                <a:cs typeface="Helvetica"/>
                <a:sym typeface="Wingdings" pitchFamily="2" charset="2"/>
              </a:rPr>
              <a:t>: (</a:t>
            </a:r>
            <a:r>
              <a:rPr lang="es-ES" sz="1600" dirty="0">
                <a:latin typeface="Helvetica"/>
                <a:cs typeface="Helvetica"/>
              </a:rPr>
              <a:t>85 M$ + 19 M$) x 2 = 208 M$</a:t>
            </a:r>
          </a:p>
          <a:p>
            <a:pPr algn="ctr">
              <a:lnSpc>
                <a:spcPct val="110000"/>
              </a:lnSpc>
            </a:pPr>
            <a:r>
              <a:rPr lang="es-ES" sz="1600" dirty="0">
                <a:latin typeface="Helvetica"/>
                <a:cs typeface="Helvetica"/>
              </a:rPr>
              <a:t>Costo de mantención anual $ 4.263.200.-</a:t>
            </a:r>
          </a:p>
          <a:p>
            <a:pPr algn="ctr"/>
            <a:r>
              <a:rPr lang="es-ES" sz="1600" dirty="0">
                <a:latin typeface="Helvetica"/>
                <a:cs typeface="Helvetica"/>
              </a:rPr>
              <a:t>Costo de operación anual: </a:t>
            </a:r>
            <a:r>
              <a:rPr lang="es-CL" dirty="0"/>
              <a:t>$9.198.630.-</a:t>
            </a:r>
          </a:p>
          <a:p>
            <a:pPr algn="ctr"/>
            <a:r>
              <a:rPr lang="es-CL" sz="1600" i="1" dirty="0"/>
              <a:t>Consumo electrico, cambio de filtro </a:t>
            </a:r>
          </a:p>
          <a:p>
            <a:pPr algn="ctr"/>
            <a:r>
              <a:rPr lang="es-CL" sz="1600" i="1" dirty="0"/>
              <a:t>y mantención de paneles </a:t>
            </a:r>
          </a:p>
          <a:p>
            <a:pPr algn="ctr"/>
            <a:endParaRPr lang="es-CL" sz="1600" i="1" dirty="0"/>
          </a:p>
          <a:p>
            <a:pPr algn="ctr"/>
            <a:r>
              <a:rPr lang="es-CL" dirty="0"/>
              <a:t> </a:t>
            </a:r>
            <a:r>
              <a:rPr lang="es-ES" sz="1600" dirty="0">
                <a:latin typeface="Helvetica"/>
                <a:cs typeface="Helvetica"/>
              </a:rPr>
              <a:t>Costo Anual Equivalente/Beneficiario</a:t>
            </a:r>
          </a:p>
          <a:p>
            <a:pPr algn="ctr">
              <a:lnSpc>
                <a:spcPct val="110000"/>
              </a:lnSpc>
            </a:pPr>
            <a:r>
              <a:rPr lang="es-ES" sz="1600" b="1" dirty="0">
                <a:latin typeface="Helvetica"/>
                <a:cs typeface="Helvetica"/>
              </a:rPr>
              <a:t>CAE /beneficiario: $ </a:t>
            </a:r>
            <a:r>
              <a:rPr lang="es-CL" b="1" dirty="0"/>
              <a:t>53.559 </a:t>
            </a:r>
            <a:endParaRPr lang="es-CL" sz="1600" dirty="0"/>
          </a:p>
          <a:p>
            <a:pPr algn="ctr">
              <a:lnSpc>
                <a:spcPct val="110000"/>
              </a:lnSpc>
            </a:pPr>
            <a:endParaRPr lang="es-CL" sz="1600" dirty="0"/>
          </a:p>
          <a:p>
            <a:pPr algn="ctr">
              <a:lnSpc>
                <a:spcPct val="110000"/>
              </a:lnSpc>
            </a:pPr>
            <a:r>
              <a:rPr lang="es-ES" sz="1600" b="1" dirty="0">
                <a:latin typeface="Helvetica"/>
                <a:cs typeface="Helvetica"/>
              </a:rPr>
              <a:t>.</a:t>
            </a:r>
          </a:p>
          <a:p>
            <a:pPr algn="just"/>
            <a:endParaRPr lang="es-ES" sz="1600" dirty="0">
              <a:latin typeface="Helvetica"/>
              <a:cs typeface="Helvetica"/>
            </a:endParaRPr>
          </a:p>
          <a:p>
            <a:pPr algn="just"/>
            <a:endParaRPr lang="es-ES" sz="1600" b="1" dirty="0">
              <a:latin typeface="Helvetica"/>
              <a:cs typeface="Helvetica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92723" y="6012673"/>
            <a:ext cx="4179276" cy="906856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D426815A-3151-2C4C-B6E1-7DAFD52A5C6C}"/>
              </a:ext>
            </a:extLst>
          </p:cNvPr>
          <p:cNvSpPr txBox="1"/>
          <p:nvPr/>
        </p:nvSpPr>
        <p:spPr>
          <a:xfrm>
            <a:off x="4552619" y="4592481"/>
            <a:ext cx="4618644" cy="264072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s-ES" sz="1600" dirty="0">
                <a:latin typeface="Helvetica"/>
                <a:cs typeface="Helvetica"/>
              </a:rPr>
              <a:t>Costo inversión</a:t>
            </a:r>
            <a:r>
              <a:rPr lang="es-ES" sz="1600" dirty="0">
                <a:latin typeface="Helvetica"/>
                <a:cs typeface="Helvetica"/>
                <a:sym typeface="Wingdings" pitchFamily="2" charset="2"/>
              </a:rPr>
              <a:t>: </a:t>
            </a:r>
            <a:r>
              <a:rPr lang="es-CL" dirty="0"/>
              <a:t>$14.921.100 x 12 meses =</a:t>
            </a:r>
          </a:p>
          <a:p>
            <a:pPr algn="ctr"/>
            <a:r>
              <a:rPr lang="es-CL" b="1" dirty="0"/>
              <a:t>$ 179.053.200 </a:t>
            </a:r>
            <a:endParaRPr lang="es-CL" sz="1600" dirty="0"/>
          </a:p>
          <a:p>
            <a:pPr algn="ctr"/>
            <a:endParaRPr lang="es-CL" sz="1600" i="1" dirty="0"/>
          </a:p>
          <a:p>
            <a:pPr algn="ctr"/>
            <a:endParaRPr lang="es-CL" sz="1600" i="1" dirty="0"/>
          </a:p>
          <a:p>
            <a:pPr algn="ctr"/>
            <a:endParaRPr lang="es-CL" sz="1600" i="1" dirty="0"/>
          </a:p>
          <a:p>
            <a:pPr algn="ctr"/>
            <a:endParaRPr lang="es-CL" sz="1600" i="1" dirty="0"/>
          </a:p>
          <a:p>
            <a:pPr algn="ctr"/>
            <a:r>
              <a:rPr lang="es-CL" sz="1600" dirty="0"/>
              <a:t> </a:t>
            </a:r>
            <a:r>
              <a:rPr lang="es-ES" sz="1600" dirty="0">
                <a:latin typeface="Helvetica"/>
                <a:cs typeface="Helvetica"/>
              </a:rPr>
              <a:t>Costo Anual Equivalente/Beneficiario</a:t>
            </a:r>
          </a:p>
          <a:p>
            <a:pPr algn="ctr">
              <a:lnSpc>
                <a:spcPct val="110000"/>
              </a:lnSpc>
            </a:pPr>
            <a:r>
              <a:rPr lang="es-ES" sz="1600" b="1" dirty="0">
                <a:latin typeface="Helvetica"/>
                <a:cs typeface="Helvetica"/>
              </a:rPr>
              <a:t>CAE /beneficiario: $ </a:t>
            </a:r>
            <a:r>
              <a:rPr lang="es-CL" sz="1600" b="1" dirty="0"/>
              <a:t>229.850 </a:t>
            </a:r>
            <a:endParaRPr lang="es-CL" sz="1600" dirty="0"/>
          </a:p>
          <a:p>
            <a:pPr algn="ctr"/>
            <a:endParaRPr lang="es-ES" sz="1600" dirty="0">
              <a:latin typeface="Helvetica"/>
              <a:cs typeface="Helvetica"/>
            </a:endParaRPr>
          </a:p>
          <a:p>
            <a:pPr algn="ctr"/>
            <a:endParaRPr lang="es-ES" sz="1600" b="1" dirty="0">
              <a:latin typeface="Helvetica"/>
              <a:cs typeface="Helvetica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074390CF-79B9-534B-959C-21A54E2AFFF4}"/>
              </a:ext>
            </a:extLst>
          </p:cNvPr>
          <p:cNvSpPr txBox="1"/>
          <p:nvPr/>
        </p:nvSpPr>
        <p:spPr>
          <a:xfrm>
            <a:off x="6008424" y="4046711"/>
            <a:ext cx="318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Impact"/>
                <a:cs typeface="Impact"/>
              </a:rPr>
              <a:t> ARRIENDO 2 GENERADORES</a:t>
            </a:r>
          </a:p>
        </p:txBody>
      </p:sp>
    </p:spTree>
    <p:extLst>
      <p:ext uri="{BB962C8B-B14F-4D97-AF65-F5344CB8AC3E}">
        <p14:creationId xmlns:p14="http://schemas.microsoft.com/office/powerpoint/2010/main" val="7235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Captura de pantalla 2019-05-16 a la(s) 12.05.49.png">
            <a:extLst>
              <a:ext uri="{FF2B5EF4-FFF2-40B4-BE49-F238E27FC236}">
                <a16:creationId xmlns:a16="http://schemas.microsoft.com/office/drawing/2014/main" xmlns="" id="{BAFACAD3-A9CA-9444-B5EC-5CFC118F8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 b="16883"/>
          <a:stretch/>
        </p:blipFill>
        <p:spPr>
          <a:xfrm>
            <a:off x="-1" y="-1"/>
            <a:ext cx="9144000" cy="4424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Rectángulo 13"/>
          <p:cNvSpPr/>
          <p:nvPr/>
        </p:nvSpPr>
        <p:spPr>
          <a:xfrm>
            <a:off x="1" y="498475"/>
            <a:ext cx="3832225" cy="289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-27909" y="511819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PROPUESTA  FINAL</a:t>
            </a:r>
          </a:p>
        </p:txBody>
      </p:sp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138" y="47328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/>
          <p:cNvSpPr txBox="1"/>
          <p:nvPr/>
        </p:nvSpPr>
        <p:spPr>
          <a:xfrm>
            <a:off x="1079928" y="4721251"/>
            <a:ext cx="7266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Impact"/>
                <a:cs typeface="Impact"/>
              </a:rPr>
              <a:t>ADQUISISCION DE 2 GENERADORES DE AGUA PURIFICADA </a:t>
            </a:r>
          </a:p>
          <a:p>
            <a:pPr algn="ctr"/>
            <a:r>
              <a:rPr lang="es-ES" sz="2000" dirty="0">
                <a:latin typeface="Impact"/>
                <a:cs typeface="Impact"/>
              </a:rPr>
              <a:t>$ 247.520.000.- IVA INCLUIDO</a:t>
            </a: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xmlns="" id="{9EEE5B13-F996-794C-8D0E-FBB95D6F4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1" y="5512167"/>
            <a:ext cx="7695719" cy="97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5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70CD3333-F1B5-EB4C-BDCF-30E045BF715D}"/>
              </a:ext>
            </a:extLst>
          </p:cNvPr>
          <p:cNvGrpSpPr/>
          <p:nvPr/>
        </p:nvGrpSpPr>
        <p:grpSpPr>
          <a:xfrm>
            <a:off x="0" y="20023"/>
            <a:ext cx="9201532" cy="6852675"/>
            <a:chOff x="-56802" y="-24171"/>
            <a:chExt cx="9201532" cy="6852675"/>
          </a:xfrm>
        </p:grpSpPr>
        <p:pic>
          <p:nvPicPr>
            <p:cNvPr id="11" name="Imagen 10" descr="Vista de una montaña&#10;&#10;Descripción generada automáticamente">
              <a:extLst>
                <a:ext uri="{FF2B5EF4-FFF2-40B4-BE49-F238E27FC236}">
                  <a16:creationId xmlns:a16="http://schemas.microsoft.com/office/drawing/2014/main" xmlns="" id="{59A4AFE1-1865-1344-BB31-473559F99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17685" r="1157"/>
            <a:stretch/>
          </p:blipFill>
          <p:spPr>
            <a:xfrm>
              <a:off x="-56802" y="-24171"/>
              <a:ext cx="9200802" cy="3983503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2" name="Imagen 11" descr="Imagen que contiene pasto, exterior, firmar, camino&#10;&#10;Descripción generada automáticamente">
              <a:extLst>
                <a:ext uri="{FF2B5EF4-FFF2-40B4-BE49-F238E27FC236}">
                  <a16:creationId xmlns:a16="http://schemas.microsoft.com/office/drawing/2014/main" xmlns="" id="{15473D33-6D76-4242-A977-66763D8ED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801" y="3964984"/>
              <a:ext cx="2871089" cy="285368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xmlns="" id="{82EF647D-90FD-154D-BF97-FECCFCEA6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7656" y="3963872"/>
              <a:ext cx="3117556" cy="28548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4" name="Imagen 13" descr="Imagen que contiene exterior, pasto, camino, árbol&#10;&#10;Descripción generada automáticamente">
              <a:extLst>
                <a:ext uri="{FF2B5EF4-FFF2-40B4-BE49-F238E27FC236}">
                  <a16:creationId xmlns:a16="http://schemas.microsoft.com/office/drawing/2014/main" xmlns="" id="{CEBD4570-0BB5-9E42-B84D-29FC20CC6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7174" y="3973704"/>
              <a:ext cx="3117556" cy="28548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62" y="6036243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" y="498475"/>
            <a:ext cx="4918075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15481" y="512656"/>
            <a:ext cx="4385663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I. MUNICIPALIDAD DE MARIA PINTO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42873" y="1517997"/>
            <a:ext cx="8901127" cy="80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2000" dirty="0">
                <a:latin typeface="Arial Black"/>
                <a:cs typeface="Arial Black"/>
              </a:rPr>
              <a:t>“</a:t>
            </a:r>
            <a:r>
              <a:rPr lang="es-CL" sz="2000" dirty="0">
                <a:latin typeface="Arial Black"/>
                <a:cs typeface="Arial Black"/>
              </a:rPr>
              <a:t>ADQUISICIÓN DE GENERADORES DE AGUA PURIFICADA, COMUNA DE MARÍA PINTO</a:t>
            </a:r>
            <a:r>
              <a:rPr lang="es-ES" sz="2000" dirty="0">
                <a:latin typeface="Arial Black"/>
                <a:cs typeface="Arial Black"/>
              </a:rPr>
              <a:t>”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895600" y="2476666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Helvetica"/>
                <a:cs typeface="Helvetica"/>
              </a:rPr>
              <a:t>JESSICA MUALIM FAJURI </a:t>
            </a:r>
            <a:r>
              <a:rPr lang="es-ES" sz="1200">
                <a:latin typeface="Helvetica"/>
                <a:cs typeface="Helvetica"/>
              </a:rPr>
              <a:t>– </a:t>
            </a:r>
            <a:r>
              <a:rPr lang="es-ES" sz="1200" smtClean="0">
                <a:latin typeface="Helvetica"/>
                <a:cs typeface="Helvetica"/>
              </a:rPr>
              <a:t>ALCALDESA</a:t>
            </a:r>
            <a:endParaRPr lang="es-ES" sz="1200" dirty="0">
              <a:latin typeface="Helvetica"/>
              <a:cs typeface="Helvetica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B949A36-CCC4-F844-8897-F7D595070FDE}"/>
              </a:ext>
            </a:extLst>
          </p:cNvPr>
          <p:cNvSpPr txBox="1"/>
          <p:nvPr/>
        </p:nvSpPr>
        <p:spPr>
          <a:xfrm>
            <a:off x="24509" y="2950536"/>
            <a:ext cx="8901127" cy="436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2000" dirty="0">
                <a:latin typeface="Arial Black"/>
                <a:cs typeface="Arial Black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4059896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Vista de una montaña&#10;&#10;Descripción generada automáticamente">
            <a:extLst>
              <a:ext uri="{FF2B5EF4-FFF2-40B4-BE49-F238E27FC236}">
                <a16:creationId xmlns:a16="http://schemas.microsoft.com/office/drawing/2014/main" xmlns="" id="{EF63D8E4-4EA9-D040-8FFF-48B3BFEAA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7825"/>
          <a:stretch/>
        </p:blipFill>
        <p:spPr>
          <a:xfrm>
            <a:off x="-1" y="16779"/>
            <a:ext cx="9144000" cy="3430979"/>
          </a:xfrm>
          <a:prstGeom prst="rect">
            <a:avLst/>
          </a:prstGeom>
        </p:spPr>
      </p:pic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62" y="6036243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" y="498475"/>
            <a:ext cx="3832225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-27909" y="511820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CONTENIDO PRESENTACION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18075" y="3562449"/>
            <a:ext cx="38872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algn="just">
              <a:tabLst>
                <a:tab pos="355600" algn="l"/>
              </a:tabLst>
            </a:pPr>
            <a:r>
              <a:rPr lang="es-ES_tradnl" dirty="0"/>
              <a:t>I.    Introducción</a:t>
            </a:r>
          </a:p>
          <a:p>
            <a:pPr marL="355600" indent="-355600" algn="just">
              <a:tabLst>
                <a:tab pos="355600" algn="l"/>
              </a:tabLst>
            </a:pPr>
            <a:r>
              <a:rPr lang="es-ES_tradnl" dirty="0"/>
              <a:t>II.   Antecedentes Comunales</a:t>
            </a:r>
          </a:p>
          <a:p>
            <a:pPr marL="355600" indent="-355600" algn="just">
              <a:tabLst>
                <a:tab pos="355600" algn="l"/>
              </a:tabLst>
            </a:pPr>
            <a:r>
              <a:rPr lang="es-ES_tradnl" dirty="0"/>
              <a:t>III.  Identificación del Problema</a:t>
            </a:r>
          </a:p>
          <a:p>
            <a:pPr marL="355600" indent="-355600" algn="just">
              <a:tabLst>
                <a:tab pos="355600" algn="l"/>
              </a:tabLst>
            </a:pPr>
            <a:r>
              <a:rPr lang="es-ES_tradnl" dirty="0"/>
              <a:t>IV.  Área y Población Objetivo</a:t>
            </a:r>
          </a:p>
          <a:p>
            <a:pPr marL="355600" indent="-355600" algn="just">
              <a:tabLst>
                <a:tab pos="355600" algn="l"/>
              </a:tabLst>
            </a:pPr>
            <a:r>
              <a:rPr lang="es-ES_tradnl" dirty="0"/>
              <a:t>V.  Demanda y Oferta</a:t>
            </a:r>
          </a:p>
          <a:p>
            <a:pPr marL="355600" indent="-355600" algn="just">
              <a:tabLst>
                <a:tab pos="355600" algn="l"/>
              </a:tabLst>
            </a:pPr>
            <a:r>
              <a:rPr lang="es-ES_tradnl" dirty="0"/>
              <a:t>VI.  Alternativa de Solución</a:t>
            </a:r>
          </a:p>
          <a:p>
            <a:pPr marL="355600" indent="-355600" algn="just">
              <a:tabLst>
                <a:tab pos="355600" algn="l"/>
              </a:tabLst>
            </a:pPr>
            <a:r>
              <a:rPr lang="es-ES_tradnl" dirty="0"/>
              <a:t>VII. Evaluación de Alternativas</a:t>
            </a:r>
          </a:p>
          <a:p>
            <a:pPr algn="just"/>
            <a:r>
              <a:rPr lang="es-ES_tradnl" dirty="0"/>
              <a:t> </a:t>
            </a:r>
          </a:p>
          <a:p>
            <a:pPr algn="just"/>
            <a:endParaRPr lang="es-ES_tradnl" dirty="0"/>
          </a:p>
          <a:p>
            <a:pPr algn="just"/>
            <a:endParaRPr lang="es-ES_tradnl" dirty="0"/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594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62" y="6036243"/>
            <a:ext cx="755999" cy="73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LAS MERCEDES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93" b="8556"/>
          <a:stretch/>
        </p:blipFill>
        <p:spPr>
          <a:xfrm>
            <a:off x="0" y="0"/>
            <a:ext cx="9144000" cy="343335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" y="498475"/>
            <a:ext cx="3852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-27909" y="511819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INTRODUCCION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39912" y="4550133"/>
            <a:ext cx="76641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  <a:cs typeface="Helvetica"/>
              </a:rPr>
              <a:t>“</a:t>
            </a:r>
            <a:r>
              <a:rPr lang="es-CL" dirty="0">
                <a:latin typeface="+mj-lt"/>
              </a:rPr>
              <a:t>El agua es critica para el desarrollo sostenible, incluyendo la integridad del medio ambiente y el alivio de la pobreza y el hambre, y es indispensable para la salud y el bienestar humano”</a:t>
            </a:r>
          </a:p>
          <a:p>
            <a:pPr algn="ctr"/>
            <a:endParaRPr lang="es-CL" dirty="0">
              <a:latin typeface="+mj-lt"/>
            </a:endParaRPr>
          </a:p>
          <a:p>
            <a:pPr algn="ctr"/>
            <a:r>
              <a:rPr lang="es-CL" sz="1600" i="1" dirty="0">
                <a:latin typeface="Helvetica"/>
                <a:cs typeface="Helvetica"/>
              </a:rPr>
              <a:t>(Naciones Unidas)</a:t>
            </a:r>
            <a:endParaRPr lang="es-ES" sz="16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69875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Macintosh HD :Users:johannwohenberg:(1) WOH:1 PROYECTOS:PLADECO MPINTO:RESPALDOS:RESPALDO XIM PENDRIVE:2 DE ABRIL PLADECO:finales:LOCALIDADES.pdf">
            <a:extLst>
              <a:ext uri="{FF2B5EF4-FFF2-40B4-BE49-F238E27FC236}">
                <a16:creationId xmlns:a16="http://schemas.microsoft.com/office/drawing/2014/main" xmlns="" id="{51C49C5A-353C-2141-B8A9-60B2518377CE}"/>
              </a:ext>
            </a:extLst>
          </p:cNvPr>
          <p:cNvPicPr/>
          <p:nvPr/>
        </p:nvPicPr>
        <p:blipFill rotWithShape="1">
          <a:blip r:embed="rId2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22723" r="8491" b="38274"/>
          <a:stretch/>
        </p:blipFill>
        <p:spPr bwMode="auto">
          <a:xfrm>
            <a:off x="-27909" y="0"/>
            <a:ext cx="9171909" cy="5336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62" y="6036243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-27909" y="498475"/>
            <a:ext cx="3860135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-27909" y="511820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ANTECEDENTES COMUNALES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12187" y="4919008"/>
            <a:ext cx="7664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s-ES_tradnl" sz="1600" u="sng" dirty="0">
                <a:solidFill>
                  <a:schemeClr val="bg1"/>
                </a:solidFill>
                <a:latin typeface="Helvetica"/>
                <a:cs typeface="Helvetica"/>
              </a:rPr>
              <a:t>13.590 habitantes (84% en zona Rural y 16% en zona urbana)</a:t>
            </a:r>
            <a:r>
              <a:rPr lang="es-ES_tradnl" sz="1600" u="sng" dirty="0">
                <a:latin typeface="Helvetica"/>
                <a:cs typeface="Helvetica"/>
              </a:rPr>
              <a:t>  </a:t>
            </a:r>
          </a:p>
          <a:p>
            <a:pPr algn="dist"/>
            <a:endParaRPr lang="es-ES_tradnl" sz="1600" b="1" u="sng" dirty="0">
              <a:latin typeface="Helvetica"/>
              <a:cs typeface="Helvetica"/>
            </a:endParaRPr>
          </a:p>
          <a:p>
            <a:r>
              <a:rPr lang="es-CL" dirty="0"/>
              <a:t>Ministerio de Obras Publicas mediante el Decreto N°157 de 31 de diciembre de 2019, decreta a la comuna de María Pinto como zona de escasez hídrica por un período de 6 meses, volviendo a decretar la misma situación mediante Decreto N° 73 del 01 de julio del 2020. </a:t>
            </a:r>
            <a:endParaRPr lang="es-CL" sz="1600" dirty="0"/>
          </a:p>
          <a:p>
            <a:pPr algn="ctr"/>
            <a:endParaRPr lang="is-IS" sz="1600" dirty="0">
              <a:latin typeface="Helvetica"/>
              <a:cs typeface="Helvetica"/>
            </a:endParaRPr>
          </a:p>
        </p:txBody>
      </p:sp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xmlns="" id="{1F9C6898-1C69-C148-82A3-DC4A02A4B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9" t="5456" r="703" b="6805"/>
          <a:stretch/>
        </p:blipFill>
        <p:spPr>
          <a:xfrm>
            <a:off x="255120" y="3276600"/>
            <a:ext cx="3674623" cy="1083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14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Diagrama&#10;&#10;Descripción generada automáticamente">
            <a:extLst>
              <a:ext uri="{FF2B5EF4-FFF2-40B4-BE49-F238E27FC236}">
                <a16:creationId xmlns:a16="http://schemas.microsoft.com/office/drawing/2014/main" xmlns="" id="{8D63FA82-27EF-F243-A61B-D31225B46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2" r="3929"/>
          <a:stretch/>
        </p:blipFill>
        <p:spPr>
          <a:xfrm>
            <a:off x="613240" y="1727155"/>
            <a:ext cx="8349343" cy="4884145"/>
          </a:xfrm>
          <a:prstGeom prst="rect">
            <a:avLst/>
          </a:prstGeom>
        </p:spPr>
      </p:pic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138" y="47328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" y="389291"/>
            <a:ext cx="3832225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-73787" y="3631940"/>
            <a:ext cx="9245019" cy="0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181417" y="3589043"/>
            <a:ext cx="167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CAUSAS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81417" y="3270214"/>
            <a:ext cx="167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EFECTOS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-27909" y="416284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IDENTIFICACION DEL PROBLEMA</a:t>
            </a:r>
          </a:p>
        </p:txBody>
      </p:sp>
    </p:spTree>
    <p:extLst>
      <p:ext uri="{BB962C8B-B14F-4D97-AF65-F5344CB8AC3E}">
        <p14:creationId xmlns:p14="http://schemas.microsoft.com/office/powerpoint/2010/main" val="309806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Macintosh HD :Users:johannwohenberg:(1) WOH:1 PROYECTOS:PLADECO MPINTO:RESPALDOS:RESPALDO XIM PENDRIVE:2 DE ABRIL PLADECO:finales:LOCALIDADES.pdf">
            <a:extLst>
              <a:ext uri="{FF2B5EF4-FFF2-40B4-BE49-F238E27FC236}">
                <a16:creationId xmlns:a16="http://schemas.microsoft.com/office/drawing/2014/main" xmlns="" id="{63461B53-0624-A94D-8EF3-F937718FC598}"/>
              </a:ext>
            </a:extLst>
          </p:cNvPr>
          <p:cNvPicPr/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27099" r="8491" b="45573"/>
          <a:stretch/>
        </p:blipFill>
        <p:spPr bwMode="auto">
          <a:xfrm>
            <a:off x="-27909" y="-11837"/>
            <a:ext cx="9171909" cy="37388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138" y="47328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24AF803F-2C12-4F4B-9B6C-9AB942F327BB}"/>
              </a:ext>
            </a:extLst>
          </p:cNvPr>
          <p:cNvSpPr/>
          <p:nvPr/>
        </p:nvSpPr>
        <p:spPr>
          <a:xfrm>
            <a:off x="5311776" y="82246"/>
            <a:ext cx="3299581" cy="3410857"/>
          </a:xfrm>
          <a:custGeom>
            <a:avLst/>
            <a:gdLst>
              <a:gd name="connsiteX0" fmla="*/ 667658 w 3299581"/>
              <a:gd name="connsiteY0" fmla="*/ 517676 h 3410857"/>
              <a:gd name="connsiteX1" fmla="*/ 798286 w 3299581"/>
              <a:gd name="connsiteY1" fmla="*/ 474133 h 3410857"/>
              <a:gd name="connsiteX2" fmla="*/ 904724 w 3299581"/>
              <a:gd name="connsiteY2" fmla="*/ 445104 h 3410857"/>
              <a:gd name="connsiteX3" fmla="*/ 1030515 w 3299581"/>
              <a:gd name="connsiteY3" fmla="*/ 328990 h 3410857"/>
              <a:gd name="connsiteX4" fmla="*/ 1199848 w 3299581"/>
              <a:gd name="connsiteY4" fmla="*/ 440266 h 3410857"/>
              <a:gd name="connsiteX5" fmla="*/ 1461105 w 3299581"/>
              <a:gd name="connsiteY5" fmla="*/ 396723 h 3410857"/>
              <a:gd name="connsiteX6" fmla="*/ 1620762 w 3299581"/>
              <a:gd name="connsiteY6" fmla="*/ 348342 h 3410857"/>
              <a:gd name="connsiteX7" fmla="*/ 1920724 w 3299581"/>
              <a:gd name="connsiteY7" fmla="*/ 149981 h 3410857"/>
              <a:gd name="connsiteX8" fmla="*/ 1964267 w 3299581"/>
              <a:gd name="connsiteY8" fmla="*/ 91923 h 3410857"/>
              <a:gd name="connsiteX9" fmla="*/ 2041677 w 3299581"/>
              <a:gd name="connsiteY9" fmla="*/ 87085 h 3410857"/>
              <a:gd name="connsiteX10" fmla="*/ 2191658 w 3299581"/>
              <a:gd name="connsiteY10" fmla="*/ 0 h 3410857"/>
              <a:gd name="connsiteX11" fmla="*/ 2230362 w 3299581"/>
              <a:gd name="connsiteY11" fmla="*/ 96762 h 3410857"/>
              <a:gd name="connsiteX12" fmla="*/ 2186819 w 3299581"/>
              <a:gd name="connsiteY12" fmla="*/ 193523 h 3410857"/>
              <a:gd name="connsiteX13" fmla="*/ 2143277 w 3299581"/>
              <a:gd name="connsiteY13" fmla="*/ 261257 h 3410857"/>
              <a:gd name="connsiteX14" fmla="*/ 2177143 w 3299581"/>
              <a:gd name="connsiteY14" fmla="*/ 309638 h 3410857"/>
              <a:gd name="connsiteX15" fmla="*/ 2051353 w 3299581"/>
              <a:gd name="connsiteY15" fmla="*/ 561219 h 3410857"/>
              <a:gd name="connsiteX16" fmla="*/ 2051353 w 3299581"/>
              <a:gd name="connsiteY16" fmla="*/ 788609 h 3410857"/>
              <a:gd name="connsiteX17" fmla="*/ 1920724 w 3299581"/>
              <a:gd name="connsiteY17" fmla="*/ 924076 h 3410857"/>
              <a:gd name="connsiteX18" fmla="*/ 1886858 w 3299581"/>
              <a:gd name="connsiteY18" fmla="*/ 1074057 h 3410857"/>
              <a:gd name="connsiteX19" fmla="*/ 1969105 w 3299581"/>
              <a:gd name="connsiteY19" fmla="*/ 1156304 h 3410857"/>
              <a:gd name="connsiteX20" fmla="*/ 2017486 w 3299581"/>
              <a:gd name="connsiteY20" fmla="*/ 1156304 h 3410857"/>
              <a:gd name="connsiteX21" fmla="*/ 2181981 w 3299581"/>
              <a:gd name="connsiteY21" fmla="*/ 1315962 h 3410857"/>
              <a:gd name="connsiteX22" fmla="*/ 2152953 w 3299581"/>
              <a:gd name="connsiteY22" fmla="*/ 1465942 h 3410857"/>
              <a:gd name="connsiteX23" fmla="*/ 2133600 w 3299581"/>
              <a:gd name="connsiteY23" fmla="*/ 1712685 h 3410857"/>
              <a:gd name="connsiteX24" fmla="*/ 2302934 w 3299581"/>
              <a:gd name="connsiteY24" fmla="*/ 1848152 h 3410857"/>
              <a:gd name="connsiteX25" fmla="*/ 2341638 w 3299581"/>
              <a:gd name="connsiteY25" fmla="*/ 1828800 h 3410857"/>
              <a:gd name="connsiteX26" fmla="*/ 2399696 w 3299581"/>
              <a:gd name="connsiteY26" fmla="*/ 1896533 h 3410857"/>
              <a:gd name="connsiteX27" fmla="*/ 2535162 w 3299581"/>
              <a:gd name="connsiteY27" fmla="*/ 1959428 h 3410857"/>
              <a:gd name="connsiteX28" fmla="*/ 2631924 w 3299581"/>
              <a:gd name="connsiteY28" fmla="*/ 2133600 h 3410857"/>
              <a:gd name="connsiteX29" fmla="*/ 2689981 w 3299581"/>
              <a:gd name="connsiteY29" fmla="*/ 2288419 h 3410857"/>
              <a:gd name="connsiteX30" fmla="*/ 2723848 w 3299581"/>
              <a:gd name="connsiteY30" fmla="*/ 2375504 h 3410857"/>
              <a:gd name="connsiteX31" fmla="*/ 2781905 w 3299581"/>
              <a:gd name="connsiteY31" fmla="*/ 2491619 h 3410857"/>
              <a:gd name="connsiteX32" fmla="*/ 2883505 w 3299581"/>
              <a:gd name="connsiteY32" fmla="*/ 2520647 h 3410857"/>
              <a:gd name="connsiteX33" fmla="*/ 3033486 w 3299581"/>
              <a:gd name="connsiteY33" fmla="*/ 2622247 h 3410857"/>
              <a:gd name="connsiteX34" fmla="*/ 3081867 w 3299581"/>
              <a:gd name="connsiteY34" fmla="*/ 2709333 h 3410857"/>
              <a:gd name="connsiteX35" fmla="*/ 3091543 w 3299581"/>
              <a:gd name="connsiteY35" fmla="*/ 2772228 h 3410857"/>
              <a:gd name="connsiteX36" fmla="*/ 3217334 w 3299581"/>
              <a:gd name="connsiteY36" fmla="*/ 2839962 h 3410857"/>
              <a:gd name="connsiteX37" fmla="*/ 3299581 w 3299581"/>
              <a:gd name="connsiteY37" fmla="*/ 2946400 h 3410857"/>
              <a:gd name="connsiteX38" fmla="*/ 3270553 w 3299581"/>
              <a:gd name="connsiteY38" fmla="*/ 3033485 h 3410857"/>
              <a:gd name="connsiteX39" fmla="*/ 3077029 w 3299581"/>
              <a:gd name="connsiteY39" fmla="*/ 3130247 h 3410857"/>
              <a:gd name="connsiteX40" fmla="*/ 2989943 w 3299581"/>
              <a:gd name="connsiteY40" fmla="*/ 3217333 h 3410857"/>
              <a:gd name="connsiteX41" fmla="*/ 2931886 w 3299581"/>
              <a:gd name="connsiteY41" fmla="*/ 3227009 h 3410857"/>
              <a:gd name="connsiteX42" fmla="*/ 2893181 w 3299581"/>
              <a:gd name="connsiteY42" fmla="*/ 3285066 h 3410857"/>
              <a:gd name="connsiteX43" fmla="*/ 2806096 w 3299581"/>
              <a:gd name="connsiteY43" fmla="*/ 3265714 h 3410857"/>
              <a:gd name="connsiteX44" fmla="*/ 2573867 w 3299581"/>
              <a:gd name="connsiteY44" fmla="*/ 3372152 h 3410857"/>
              <a:gd name="connsiteX45" fmla="*/ 2496458 w 3299581"/>
              <a:gd name="connsiteY45" fmla="*/ 3338285 h 3410857"/>
              <a:gd name="connsiteX46" fmla="*/ 2240038 w 3299581"/>
              <a:gd name="connsiteY46" fmla="*/ 3410857 h 3410857"/>
              <a:gd name="connsiteX47" fmla="*/ 2080381 w 3299581"/>
              <a:gd name="connsiteY47" fmla="*/ 3406019 h 3410857"/>
              <a:gd name="connsiteX48" fmla="*/ 1949753 w 3299581"/>
              <a:gd name="connsiteY48" fmla="*/ 3343123 h 3410857"/>
              <a:gd name="connsiteX49" fmla="*/ 1940077 w 3299581"/>
              <a:gd name="connsiteY49" fmla="*/ 3299581 h 3410857"/>
              <a:gd name="connsiteX50" fmla="*/ 1882019 w 3299581"/>
              <a:gd name="connsiteY50" fmla="*/ 3304419 h 3410857"/>
              <a:gd name="connsiteX51" fmla="*/ 1819124 w 3299581"/>
              <a:gd name="connsiteY51" fmla="*/ 3236685 h 3410857"/>
              <a:gd name="connsiteX52" fmla="*/ 1693334 w 3299581"/>
              <a:gd name="connsiteY52" fmla="*/ 3285066 h 3410857"/>
              <a:gd name="connsiteX53" fmla="*/ 1611086 w 3299581"/>
              <a:gd name="connsiteY53" fmla="*/ 3285066 h 3410857"/>
              <a:gd name="connsiteX54" fmla="*/ 1504648 w 3299581"/>
              <a:gd name="connsiteY54" fmla="*/ 3352800 h 3410857"/>
              <a:gd name="connsiteX55" fmla="*/ 1417562 w 3299581"/>
              <a:gd name="connsiteY55" fmla="*/ 3285066 h 3410857"/>
              <a:gd name="connsiteX56" fmla="*/ 1306286 w 3299581"/>
              <a:gd name="connsiteY56" fmla="*/ 3285066 h 3410857"/>
              <a:gd name="connsiteX57" fmla="*/ 1107924 w 3299581"/>
              <a:gd name="connsiteY57" fmla="*/ 3197981 h 3410857"/>
              <a:gd name="connsiteX58" fmla="*/ 1146629 w 3299581"/>
              <a:gd name="connsiteY58" fmla="*/ 3120571 h 3410857"/>
              <a:gd name="connsiteX59" fmla="*/ 1127277 w 3299581"/>
              <a:gd name="connsiteY59" fmla="*/ 3072190 h 3410857"/>
              <a:gd name="connsiteX60" fmla="*/ 1175658 w 3299581"/>
              <a:gd name="connsiteY60" fmla="*/ 2927047 h 3410857"/>
              <a:gd name="connsiteX61" fmla="*/ 1165981 w 3299581"/>
              <a:gd name="connsiteY61" fmla="*/ 2796419 h 3410857"/>
              <a:gd name="connsiteX62" fmla="*/ 1170819 w 3299581"/>
              <a:gd name="connsiteY62" fmla="*/ 2573866 h 3410857"/>
              <a:gd name="connsiteX63" fmla="*/ 1146629 w 3299581"/>
              <a:gd name="connsiteY63" fmla="*/ 2515809 h 3410857"/>
              <a:gd name="connsiteX64" fmla="*/ 1078896 w 3299581"/>
              <a:gd name="connsiteY64" fmla="*/ 2486781 h 3410857"/>
              <a:gd name="connsiteX65" fmla="*/ 1049867 w 3299581"/>
              <a:gd name="connsiteY65" fmla="*/ 2409371 h 3410857"/>
              <a:gd name="connsiteX66" fmla="*/ 991810 w 3299581"/>
              <a:gd name="connsiteY66" fmla="*/ 2317447 h 3410857"/>
              <a:gd name="connsiteX67" fmla="*/ 991810 w 3299581"/>
              <a:gd name="connsiteY67" fmla="*/ 2317447 h 3410857"/>
              <a:gd name="connsiteX68" fmla="*/ 1020838 w 3299581"/>
              <a:gd name="connsiteY68" fmla="*/ 2264228 h 3410857"/>
              <a:gd name="connsiteX69" fmla="*/ 1238553 w 3299581"/>
              <a:gd name="connsiteY69" fmla="*/ 2293257 h 3410857"/>
              <a:gd name="connsiteX70" fmla="*/ 1151467 w 3299581"/>
              <a:gd name="connsiteY70" fmla="*/ 2249714 h 3410857"/>
              <a:gd name="connsiteX71" fmla="*/ 1006324 w 3299581"/>
              <a:gd name="connsiteY71" fmla="*/ 2191657 h 3410857"/>
              <a:gd name="connsiteX72" fmla="*/ 967619 w 3299581"/>
              <a:gd name="connsiteY72" fmla="*/ 2167466 h 3410857"/>
              <a:gd name="connsiteX73" fmla="*/ 885372 w 3299581"/>
              <a:gd name="connsiteY73" fmla="*/ 2162628 h 3410857"/>
              <a:gd name="connsiteX74" fmla="*/ 788610 w 3299581"/>
              <a:gd name="connsiteY74" fmla="*/ 2259390 h 3410857"/>
              <a:gd name="connsiteX75" fmla="*/ 696686 w 3299581"/>
              <a:gd name="connsiteY75" fmla="*/ 2278742 h 3410857"/>
              <a:gd name="connsiteX76" fmla="*/ 619277 w 3299581"/>
              <a:gd name="connsiteY76" fmla="*/ 2273904 h 3410857"/>
              <a:gd name="connsiteX77" fmla="*/ 556381 w 3299581"/>
              <a:gd name="connsiteY77" fmla="*/ 2288419 h 3410857"/>
              <a:gd name="connsiteX78" fmla="*/ 546705 w 3299581"/>
              <a:gd name="connsiteY78" fmla="*/ 2017485 h 3410857"/>
              <a:gd name="connsiteX79" fmla="*/ 256419 w 3299581"/>
              <a:gd name="connsiteY79" fmla="*/ 1886857 h 3410857"/>
              <a:gd name="connsiteX80" fmla="*/ 149981 w 3299581"/>
              <a:gd name="connsiteY80" fmla="*/ 1954590 h 3410857"/>
              <a:gd name="connsiteX81" fmla="*/ 38705 w 3299581"/>
              <a:gd name="connsiteY81" fmla="*/ 1852990 h 3410857"/>
              <a:gd name="connsiteX82" fmla="*/ 0 w 3299581"/>
              <a:gd name="connsiteY82" fmla="*/ 1828800 h 3410857"/>
              <a:gd name="connsiteX83" fmla="*/ 9677 w 3299581"/>
              <a:gd name="connsiteY83" fmla="*/ 1765904 h 3410857"/>
              <a:gd name="connsiteX84" fmla="*/ 169334 w 3299581"/>
              <a:gd name="connsiteY84" fmla="*/ 1688495 h 3410857"/>
              <a:gd name="connsiteX85" fmla="*/ 232229 w 3299581"/>
              <a:gd name="connsiteY85" fmla="*/ 1557866 h 3410857"/>
              <a:gd name="connsiteX86" fmla="*/ 309638 w 3299581"/>
              <a:gd name="connsiteY86" fmla="*/ 1436914 h 3410857"/>
              <a:gd name="connsiteX87" fmla="*/ 333829 w 3299581"/>
              <a:gd name="connsiteY87" fmla="*/ 1378857 h 3410857"/>
              <a:gd name="connsiteX88" fmla="*/ 328991 w 3299581"/>
              <a:gd name="connsiteY88" fmla="*/ 1325638 h 3410857"/>
              <a:gd name="connsiteX89" fmla="*/ 387048 w 3299581"/>
              <a:gd name="connsiteY89" fmla="*/ 1253066 h 3410857"/>
              <a:gd name="connsiteX90" fmla="*/ 508000 w 3299581"/>
              <a:gd name="connsiteY90" fmla="*/ 1185333 h 3410857"/>
              <a:gd name="connsiteX91" fmla="*/ 624115 w 3299581"/>
              <a:gd name="connsiteY91" fmla="*/ 1107923 h 3410857"/>
              <a:gd name="connsiteX92" fmla="*/ 657981 w 3299581"/>
              <a:gd name="connsiteY92" fmla="*/ 977295 h 3410857"/>
              <a:gd name="connsiteX93" fmla="*/ 648305 w 3299581"/>
              <a:gd name="connsiteY93" fmla="*/ 880533 h 3410857"/>
              <a:gd name="connsiteX94" fmla="*/ 711200 w 3299581"/>
              <a:gd name="connsiteY94" fmla="*/ 788609 h 3410857"/>
              <a:gd name="connsiteX95" fmla="*/ 687010 w 3299581"/>
              <a:gd name="connsiteY95" fmla="*/ 677333 h 3410857"/>
              <a:gd name="connsiteX96" fmla="*/ 653143 w 3299581"/>
              <a:gd name="connsiteY96" fmla="*/ 566057 h 3410857"/>
              <a:gd name="connsiteX97" fmla="*/ 667658 w 3299581"/>
              <a:gd name="connsiteY97" fmla="*/ 517676 h 341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299581" h="3410857">
                <a:moveTo>
                  <a:pt x="667658" y="517676"/>
                </a:moveTo>
                <a:lnTo>
                  <a:pt x="798286" y="474133"/>
                </a:lnTo>
                <a:lnTo>
                  <a:pt x="904724" y="445104"/>
                </a:lnTo>
                <a:lnTo>
                  <a:pt x="1030515" y="328990"/>
                </a:lnTo>
                <a:lnTo>
                  <a:pt x="1199848" y="440266"/>
                </a:lnTo>
                <a:lnTo>
                  <a:pt x="1461105" y="396723"/>
                </a:lnTo>
                <a:lnTo>
                  <a:pt x="1620762" y="348342"/>
                </a:lnTo>
                <a:lnTo>
                  <a:pt x="1920724" y="149981"/>
                </a:lnTo>
                <a:lnTo>
                  <a:pt x="1964267" y="91923"/>
                </a:lnTo>
                <a:lnTo>
                  <a:pt x="2041677" y="87085"/>
                </a:lnTo>
                <a:lnTo>
                  <a:pt x="2191658" y="0"/>
                </a:lnTo>
                <a:lnTo>
                  <a:pt x="2230362" y="96762"/>
                </a:lnTo>
                <a:lnTo>
                  <a:pt x="2186819" y="193523"/>
                </a:lnTo>
                <a:lnTo>
                  <a:pt x="2143277" y="261257"/>
                </a:lnTo>
                <a:lnTo>
                  <a:pt x="2177143" y="309638"/>
                </a:lnTo>
                <a:lnTo>
                  <a:pt x="2051353" y="561219"/>
                </a:lnTo>
                <a:lnTo>
                  <a:pt x="2051353" y="788609"/>
                </a:lnTo>
                <a:lnTo>
                  <a:pt x="1920724" y="924076"/>
                </a:lnTo>
                <a:lnTo>
                  <a:pt x="1886858" y="1074057"/>
                </a:lnTo>
                <a:lnTo>
                  <a:pt x="1969105" y="1156304"/>
                </a:lnTo>
                <a:lnTo>
                  <a:pt x="2017486" y="1156304"/>
                </a:lnTo>
                <a:lnTo>
                  <a:pt x="2181981" y="1315962"/>
                </a:lnTo>
                <a:lnTo>
                  <a:pt x="2152953" y="1465942"/>
                </a:lnTo>
                <a:lnTo>
                  <a:pt x="2133600" y="1712685"/>
                </a:lnTo>
                <a:lnTo>
                  <a:pt x="2302934" y="1848152"/>
                </a:lnTo>
                <a:lnTo>
                  <a:pt x="2341638" y="1828800"/>
                </a:lnTo>
                <a:lnTo>
                  <a:pt x="2399696" y="1896533"/>
                </a:lnTo>
                <a:lnTo>
                  <a:pt x="2535162" y="1959428"/>
                </a:lnTo>
                <a:lnTo>
                  <a:pt x="2631924" y="2133600"/>
                </a:lnTo>
                <a:lnTo>
                  <a:pt x="2689981" y="2288419"/>
                </a:lnTo>
                <a:lnTo>
                  <a:pt x="2723848" y="2375504"/>
                </a:lnTo>
                <a:lnTo>
                  <a:pt x="2781905" y="2491619"/>
                </a:lnTo>
                <a:lnTo>
                  <a:pt x="2883505" y="2520647"/>
                </a:lnTo>
                <a:lnTo>
                  <a:pt x="3033486" y="2622247"/>
                </a:lnTo>
                <a:lnTo>
                  <a:pt x="3081867" y="2709333"/>
                </a:lnTo>
                <a:lnTo>
                  <a:pt x="3091543" y="2772228"/>
                </a:lnTo>
                <a:lnTo>
                  <a:pt x="3217334" y="2839962"/>
                </a:lnTo>
                <a:lnTo>
                  <a:pt x="3299581" y="2946400"/>
                </a:lnTo>
                <a:lnTo>
                  <a:pt x="3270553" y="3033485"/>
                </a:lnTo>
                <a:lnTo>
                  <a:pt x="3077029" y="3130247"/>
                </a:lnTo>
                <a:lnTo>
                  <a:pt x="2989943" y="3217333"/>
                </a:lnTo>
                <a:lnTo>
                  <a:pt x="2931886" y="3227009"/>
                </a:lnTo>
                <a:lnTo>
                  <a:pt x="2893181" y="3285066"/>
                </a:lnTo>
                <a:lnTo>
                  <a:pt x="2806096" y="3265714"/>
                </a:lnTo>
                <a:lnTo>
                  <a:pt x="2573867" y="3372152"/>
                </a:lnTo>
                <a:lnTo>
                  <a:pt x="2496458" y="3338285"/>
                </a:lnTo>
                <a:lnTo>
                  <a:pt x="2240038" y="3410857"/>
                </a:lnTo>
                <a:lnTo>
                  <a:pt x="2080381" y="3406019"/>
                </a:lnTo>
                <a:lnTo>
                  <a:pt x="1949753" y="3343123"/>
                </a:lnTo>
                <a:lnTo>
                  <a:pt x="1940077" y="3299581"/>
                </a:lnTo>
                <a:lnTo>
                  <a:pt x="1882019" y="3304419"/>
                </a:lnTo>
                <a:lnTo>
                  <a:pt x="1819124" y="3236685"/>
                </a:lnTo>
                <a:lnTo>
                  <a:pt x="1693334" y="3285066"/>
                </a:lnTo>
                <a:lnTo>
                  <a:pt x="1611086" y="3285066"/>
                </a:lnTo>
                <a:lnTo>
                  <a:pt x="1504648" y="3352800"/>
                </a:lnTo>
                <a:lnTo>
                  <a:pt x="1417562" y="3285066"/>
                </a:lnTo>
                <a:lnTo>
                  <a:pt x="1306286" y="3285066"/>
                </a:lnTo>
                <a:lnTo>
                  <a:pt x="1107924" y="3197981"/>
                </a:lnTo>
                <a:lnTo>
                  <a:pt x="1146629" y="3120571"/>
                </a:lnTo>
                <a:lnTo>
                  <a:pt x="1127277" y="3072190"/>
                </a:lnTo>
                <a:lnTo>
                  <a:pt x="1175658" y="2927047"/>
                </a:lnTo>
                <a:lnTo>
                  <a:pt x="1165981" y="2796419"/>
                </a:lnTo>
                <a:lnTo>
                  <a:pt x="1170819" y="2573866"/>
                </a:lnTo>
                <a:lnTo>
                  <a:pt x="1146629" y="2515809"/>
                </a:lnTo>
                <a:lnTo>
                  <a:pt x="1078896" y="2486781"/>
                </a:lnTo>
                <a:lnTo>
                  <a:pt x="1049867" y="2409371"/>
                </a:lnTo>
                <a:lnTo>
                  <a:pt x="991810" y="2317447"/>
                </a:lnTo>
                <a:lnTo>
                  <a:pt x="991810" y="2317447"/>
                </a:lnTo>
                <a:lnTo>
                  <a:pt x="1020838" y="2264228"/>
                </a:lnTo>
                <a:lnTo>
                  <a:pt x="1238553" y="2293257"/>
                </a:lnTo>
                <a:lnTo>
                  <a:pt x="1151467" y="2249714"/>
                </a:lnTo>
                <a:lnTo>
                  <a:pt x="1006324" y="2191657"/>
                </a:lnTo>
                <a:lnTo>
                  <a:pt x="967619" y="2167466"/>
                </a:lnTo>
                <a:lnTo>
                  <a:pt x="885372" y="2162628"/>
                </a:lnTo>
                <a:lnTo>
                  <a:pt x="788610" y="2259390"/>
                </a:lnTo>
                <a:lnTo>
                  <a:pt x="696686" y="2278742"/>
                </a:lnTo>
                <a:lnTo>
                  <a:pt x="619277" y="2273904"/>
                </a:lnTo>
                <a:lnTo>
                  <a:pt x="556381" y="2288419"/>
                </a:lnTo>
                <a:lnTo>
                  <a:pt x="546705" y="2017485"/>
                </a:lnTo>
                <a:lnTo>
                  <a:pt x="256419" y="1886857"/>
                </a:lnTo>
                <a:lnTo>
                  <a:pt x="149981" y="1954590"/>
                </a:lnTo>
                <a:lnTo>
                  <a:pt x="38705" y="1852990"/>
                </a:lnTo>
                <a:lnTo>
                  <a:pt x="0" y="1828800"/>
                </a:lnTo>
                <a:lnTo>
                  <a:pt x="9677" y="1765904"/>
                </a:lnTo>
                <a:lnTo>
                  <a:pt x="169334" y="1688495"/>
                </a:lnTo>
                <a:lnTo>
                  <a:pt x="232229" y="1557866"/>
                </a:lnTo>
                <a:lnTo>
                  <a:pt x="309638" y="1436914"/>
                </a:lnTo>
                <a:lnTo>
                  <a:pt x="333829" y="1378857"/>
                </a:lnTo>
                <a:lnTo>
                  <a:pt x="328991" y="1325638"/>
                </a:lnTo>
                <a:lnTo>
                  <a:pt x="387048" y="1253066"/>
                </a:lnTo>
                <a:lnTo>
                  <a:pt x="508000" y="1185333"/>
                </a:lnTo>
                <a:lnTo>
                  <a:pt x="624115" y="1107923"/>
                </a:lnTo>
                <a:lnTo>
                  <a:pt x="657981" y="977295"/>
                </a:lnTo>
                <a:lnTo>
                  <a:pt x="648305" y="880533"/>
                </a:lnTo>
                <a:lnTo>
                  <a:pt x="711200" y="788609"/>
                </a:lnTo>
                <a:lnTo>
                  <a:pt x="687010" y="677333"/>
                </a:lnTo>
                <a:lnTo>
                  <a:pt x="653143" y="566057"/>
                </a:lnTo>
                <a:lnTo>
                  <a:pt x="667658" y="517676"/>
                </a:lnTo>
                <a:close/>
              </a:path>
            </a:pathLst>
          </a:custGeom>
          <a:solidFill>
            <a:srgbClr val="FFC000">
              <a:alpha val="36471"/>
            </a:srgbClr>
          </a:solidFill>
          <a:ln>
            <a:solidFill>
              <a:srgbClr val="FAC53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xmlns="" id="{8304912F-AC0D-7B4D-B805-7F3215110E41}"/>
              </a:ext>
            </a:extLst>
          </p:cNvPr>
          <p:cNvSpPr/>
          <p:nvPr/>
        </p:nvSpPr>
        <p:spPr>
          <a:xfrm>
            <a:off x="1513114" y="-21771"/>
            <a:ext cx="4985657" cy="3570514"/>
          </a:xfrm>
          <a:custGeom>
            <a:avLst/>
            <a:gdLst>
              <a:gd name="connsiteX0" fmla="*/ 4593772 w 4985657"/>
              <a:gd name="connsiteY0" fmla="*/ 555171 h 3570514"/>
              <a:gd name="connsiteX1" fmla="*/ 4463143 w 4985657"/>
              <a:gd name="connsiteY1" fmla="*/ 609600 h 3570514"/>
              <a:gd name="connsiteX2" fmla="*/ 4376057 w 4985657"/>
              <a:gd name="connsiteY2" fmla="*/ 576942 h 3570514"/>
              <a:gd name="connsiteX3" fmla="*/ 4223657 w 4985657"/>
              <a:gd name="connsiteY3" fmla="*/ 642257 h 3570514"/>
              <a:gd name="connsiteX4" fmla="*/ 4060372 w 4985657"/>
              <a:gd name="connsiteY4" fmla="*/ 609600 h 3570514"/>
              <a:gd name="connsiteX5" fmla="*/ 3951515 w 4985657"/>
              <a:gd name="connsiteY5" fmla="*/ 653142 h 3570514"/>
              <a:gd name="connsiteX6" fmla="*/ 3842657 w 4985657"/>
              <a:gd name="connsiteY6" fmla="*/ 620485 h 3570514"/>
              <a:gd name="connsiteX7" fmla="*/ 3842657 w 4985657"/>
              <a:gd name="connsiteY7" fmla="*/ 620485 h 3570514"/>
              <a:gd name="connsiteX8" fmla="*/ 3722915 w 4985657"/>
              <a:gd name="connsiteY8" fmla="*/ 653142 h 3570514"/>
              <a:gd name="connsiteX9" fmla="*/ 3603172 w 4985657"/>
              <a:gd name="connsiteY9" fmla="*/ 642257 h 3570514"/>
              <a:gd name="connsiteX10" fmla="*/ 3548743 w 4985657"/>
              <a:gd name="connsiteY10" fmla="*/ 522514 h 3570514"/>
              <a:gd name="connsiteX11" fmla="*/ 3331029 w 4985657"/>
              <a:gd name="connsiteY11" fmla="*/ 696685 h 3570514"/>
              <a:gd name="connsiteX12" fmla="*/ 3331029 w 4985657"/>
              <a:gd name="connsiteY12" fmla="*/ 696685 h 3570514"/>
              <a:gd name="connsiteX13" fmla="*/ 3167743 w 4985657"/>
              <a:gd name="connsiteY13" fmla="*/ 718457 h 3570514"/>
              <a:gd name="connsiteX14" fmla="*/ 3048000 w 4985657"/>
              <a:gd name="connsiteY14" fmla="*/ 772885 h 3570514"/>
              <a:gd name="connsiteX15" fmla="*/ 2982686 w 4985657"/>
              <a:gd name="connsiteY15" fmla="*/ 522514 h 3570514"/>
              <a:gd name="connsiteX16" fmla="*/ 2873829 w 4985657"/>
              <a:gd name="connsiteY16" fmla="*/ 424542 h 3570514"/>
              <a:gd name="connsiteX17" fmla="*/ 2743200 w 4985657"/>
              <a:gd name="connsiteY17" fmla="*/ 478971 h 3570514"/>
              <a:gd name="connsiteX18" fmla="*/ 2558143 w 4985657"/>
              <a:gd name="connsiteY18" fmla="*/ 315685 h 3570514"/>
              <a:gd name="connsiteX19" fmla="*/ 2351315 w 4985657"/>
              <a:gd name="connsiteY19" fmla="*/ 283028 h 3570514"/>
              <a:gd name="connsiteX20" fmla="*/ 2100943 w 4985657"/>
              <a:gd name="connsiteY20" fmla="*/ 304800 h 3570514"/>
              <a:gd name="connsiteX21" fmla="*/ 2013857 w 4985657"/>
              <a:gd name="connsiteY21" fmla="*/ 119742 h 3570514"/>
              <a:gd name="connsiteX22" fmla="*/ 2013857 w 4985657"/>
              <a:gd name="connsiteY22" fmla="*/ 119742 h 3570514"/>
              <a:gd name="connsiteX23" fmla="*/ 1774372 w 4985657"/>
              <a:gd name="connsiteY23" fmla="*/ 32657 h 3570514"/>
              <a:gd name="connsiteX24" fmla="*/ 1774372 w 4985657"/>
              <a:gd name="connsiteY24" fmla="*/ 0 h 3570514"/>
              <a:gd name="connsiteX25" fmla="*/ 0 w 4985657"/>
              <a:gd name="connsiteY25" fmla="*/ 10885 h 3570514"/>
              <a:gd name="connsiteX26" fmla="*/ 10886 w 4985657"/>
              <a:gd name="connsiteY26" fmla="*/ 108857 h 3570514"/>
              <a:gd name="connsiteX27" fmla="*/ 174172 w 4985657"/>
              <a:gd name="connsiteY27" fmla="*/ 217714 h 3570514"/>
              <a:gd name="connsiteX28" fmla="*/ 337457 w 4985657"/>
              <a:gd name="connsiteY28" fmla="*/ 457200 h 3570514"/>
              <a:gd name="connsiteX29" fmla="*/ 489857 w 4985657"/>
              <a:gd name="connsiteY29" fmla="*/ 620485 h 3570514"/>
              <a:gd name="connsiteX30" fmla="*/ 783772 w 4985657"/>
              <a:gd name="connsiteY30" fmla="*/ 968828 h 3570514"/>
              <a:gd name="connsiteX31" fmla="*/ 1099457 w 4985657"/>
              <a:gd name="connsiteY31" fmla="*/ 1186542 h 3570514"/>
              <a:gd name="connsiteX32" fmla="*/ 1338943 w 4985657"/>
              <a:gd name="connsiteY32" fmla="*/ 1382485 h 3570514"/>
              <a:gd name="connsiteX33" fmla="*/ 1371600 w 4985657"/>
              <a:gd name="connsiteY33" fmla="*/ 1654628 h 3570514"/>
              <a:gd name="connsiteX34" fmla="*/ 1491343 w 4985657"/>
              <a:gd name="connsiteY34" fmla="*/ 1763485 h 3570514"/>
              <a:gd name="connsiteX35" fmla="*/ 1480457 w 4985657"/>
              <a:gd name="connsiteY35" fmla="*/ 1861457 h 3570514"/>
              <a:gd name="connsiteX36" fmla="*/ 1774372 w 4985657"/>
              <a:gd name="connsiteY36" fmla="*/ 2111828 h 3570514"/>
              <a:gd name="connsiteX37" fmla="*/ 1883229 w 4985657"/>
              <a:gd name="connsiteY37" fmla="*/ 2177142 h 3570514"/>
              <a:gd name="connsiteX38" fmla="*/ 1937657 w 4985657"/>
              <a:gd name="connsiteY38" fmla="*/ 2286000 h 3570514"/>
              <a:gd name="connsiteX39" fmla="*/ 2155372 w 4985657"/>
              <a:gd name="connsiteY39" fmla="*/ 2536371 h 3570514"/>
              <a:gd name="connsiteX40" fmla="*/ 2231572 w 4985657"/>
              <a:gd name="connsiteY40" fmla="*/ 2536371 h 3570514"/>
              <a:gd name="connsiteX41" fmla="*/ 2231572 w 4985657"/>
              <a:gd name="connsiteY41" fmla="*/ 2536371 h 3570514"/>
              <a:gd name="connsiteX42" fmla="*/ 2394857 w 4985657"/>
              <a:gd name="connsiteY42" fmla="*/ 2579914 h 3570514"/>
              <a:gd name="connsiteX43" fmla="*/ 2503715 w 4985657"/>
              <a:gd name="connsiteY43" fmla="*/ 2819400 h 3570514"/>
              <a:gd name="connsiteX44" fmla="*/ 2710543 w 4985657"/>
              <a:gd name="connsiteY44" fmla="*/ 2982685 h 3570514"/>
              <a:gd name="connsiteX45" fmla="*/ 2688772 w 4985657"/>
              <a:gd name="connsiteY45" fmla="*/ 3080657 h 3570514"/>
              <a:gd name="connsiteX46" fmla="*/ 2601686 w 4985657"/>
              <a:gd name="connsiteY46" fmla="*/ 3124200 h 3570514"/>
              <a:gd name="connsiteX47" fmla="*/ 2743200 w 4985657"/>
              <a:gd name="connsiteY47" fmla="*/ 3265714 h 3570514"/>
              <a:gd name="connsiteX48" fmla="*/ 2906486 w 4985657"/>
              <a:gd name="connsiteY48" fmla="*/ 3352800 h 3570514"/>
              <a:gd name="connsiteX49" fmla="*/ 3037115 w 4985657"/>
              <a:gd name="connsiteY49" fmla="*/ 3363685 h 3570514"/>
              <a:gd name="connsiteX50" fmla="*/ 3200400 w 4985657"/>
              <a:gd name="connsiteY50" fmla="*/ 3494314 h 3570514"/>
              <a:gd name="connsiteX51" fmla="*/ 3320143 w 4985657"/>
              <a:gd name="connsiteY51" fmla="*/ 3516085 h 3570514"/>
              <a:gd name="connsiteX52" fmla="*/ 3494315 w 4985657"/>
              <a:gd name="connsiteY52" fmla="*/ 3516085 h 3570514"/>
              <a:gd name="connsiteX53" fmla="*/ 3679372 w 4985657"/>
              <a:gd name="connsiteY53" fmla="*/ 3570514 h 3570514"/>
              <a:gd name="connsiteX54" fmla="*/ 3679372 w 4985657"/>
              <a:gd name="connsiteY54" fmla="*/ 3570514 h 3570514"/>
              <a:gd name="connsiteX55" fmla="*/ 3831772 w 4985657"/>
              <a:gd name="connsiteY55" fmla="*/ 3516085 h 3570514"/>
              <a:gd name="connsiteX56" fmla="*/ 3831772 w 4985657"/>
              <a:gd name="connsiteY56" fmla="*/ 3516085 h 3570514"/>
              <a:gd name="connsiteX57" fmla="*/ 3973286 w 4985657"/>
              <a:gd name="connsiteY57" fmla="*/ 3396342 h 3570514"/>
              <a:gd name="connsiteX58" fmla="*/ 4147457 w 4985657"/>
              <a:gd name="connsiteY58" fmla="*/ 3407228 h 3570514"/>
              <a:gd name="connsiteX59" fmla="*/ 4267200 w 4985657"/>
              <a:gd name="connsiteY59" fmla="*/ 3385457 h 3570514"/>
              <a:gd name="connsiteX60" fmla="*/ 4419600 w 4985657"/>
              <a:gd name="connsiteY60" fmla="*/ 3363685 h 3570514"/>
              <a:gd name="connsiteX61" fmla="*/ 4637315 w 4985657"/>
              <a:gd name="connsiteY61" fmla="*/ 3363685 h 3570514"/>
              <a:gd name="connsiteX62" fmla="*/ 4724400 w 4985657"/>
              <a:gd name="connsiteY62" fmla="*/ 3472542 h 3570514"/>
              <a:gd name="connsiteX63" fmla="*/ 4789715 w 4985657"/>
              <a:gd name="connsiteY63" fmla="*/ 3548742 h 3570514"/>
              <a:gd name="connsiteX64" fmla="*/ 4887686 w 4985657"/>
              <a:gd name="connsiteY64" fmla="*/ 3396342 h 3570514"/>
              <a:gd name="connsiteX65" fmla="*/ 4909457 w 4985657"/>
              <a:gd name="connsiteY65" fmla="*/ 3276600 h 3570514"/>
              <a:gd name="connsiteX66" fmla="*/ 4974772 w 4985657"/>
              <a:gd name="connsiteY66" fmla="*/ 2656114 h 3570514"/>
              <a:gd name="connsiteX67" fmla="*/ 4974772 w 4985657"/>
              <a:gd name="connsiteY67" fmla="*/ 2656114 h 3570514"/>
              <a:gd name="connsiteX68" fmla="*/ 4789715 w 4985657"/>
              <a:gd name="connsiteY68" fmla="*/ 2405742 h 3570514"/>
              <a:gd name="connsiteX69" fmla="*/ 4778829 w 4985657"/>
              <a:gd name="connsiteY69" fmla="*/ 2383971 h 3570514"/>
              <a:gd name="connsiteX70" fmla="*/ 4985657 w 4985657"/>
              <a:gd name="connsiteY70" fmla="*/ 2394857 h 3570514"/>
              <a:gd name="connsiteX71" fmla="*/ 4757057 w 4985657"/>
              <a:gd name="connsiteY71" fmla="*/ 2253342 h 3570514"/>
              <a:gd name="connsiteX72" fmla="*/ 4757057 w 4985657"/>
              <a:gd name="connsiteY72" fmla="*/ 2253342 h 3570514"/>
              <a:gd name="connsiteX73" fmla="*/ 4593772 w 4985657"/>
              <a:gd name="connsiteY73" fmla="*/ 2383971 h 3570514"/>
              <a:gd name="connsiteX74" fmla="*/ 4474029 w 4985657"/>
              <a:gd name="connsiteY74" fmla="*/ 2383971 h 3570514"/>
              <a:gd name="connsiteX75" fmla="*/ 4365172 w 4985657"/>
              <a:gd name="connsiteY75" fmla="*/ 2416628 h 3570514"/>
              <a:gd name="connsiteX76" fmla="*/ 4343400 w 4985657"/>
              <a:gd name="connsiteY76" fmla="*/ 2122714 h 3570514"/>
              <a:gd name="connsiteX77" fmla="*/ 4071257 w 4985657"/>
              <a:gd name="connsiteY77" fmla="*/ 2002971 h 3570514"/>
              <a:gd name="connsiteX78" fmla="*/ 3929743 w 4985657"/>
              <a:gd name="connsiteY78" fmla="*/ 2090057 h 3570514"/>
              <a:gd name="connsiteX79" fmla="*/ 3755572 w 4985657"/>
              <a:gd name="connsiteY79" fmla="*/ 1926771 h 3570514"/>
              <a:gd name="connsiteX80" fmla="*/ 3853543 w 4985657"/>
              <a:gd name="connsiteY80" fmla="*/ 1807028 h 3570514"/>
              <a:gd name="connsiteX81" fmla="*/ 3995057 w 4985657"/>
              <a:gd name="connsiteY81" fmla="*/ 1719942 h 3570514"/>
              <a:gd name="connsiteX82" fmla="*/ 4125686 w 4985657"/>
              <a:gd name="connsiteY82" fmla="*/ 1491342 h 3570514"/>
              <a:gd name="connsiteX83" fmla="*/ 4125686 w 4985657"/>
              <a:gd name="connsiteY83" fmla="*/ 1491342 h 3570514"/>
              <a:gd name="connsiteX84" fmla="*/ 4408715 w 4985657"/>
              <a:gd name="connsiteY84" fmla="*/ 1219200 h 3570514"/>
              <a:gd name="connsiteX85" fmla="*/ 4452257 w 4985657"/>
              <a:gd name="connsiteY85" fmla="*/ 1066800 h 3570514"/>
              <a:gd name="connsiteX86" fmla="*/ 4463143 w 4985657"/>
              <a:gd name="connsiteY86" fmla="*/ 957942 h 3570514"/>
              <a:gd name="connsiteX87" fmla="*/ 4517572 w 4985657"/>
              <a:gd name="connsiteY87" fmla="*/ 881742 h 3570514"/>
              <a:gd name="connsiteX88" fmla="*/ 4441372 w 4985657"/>
              <a:gd name="connsiteY88" fmla="*/ 620485 h 3570514"/>
              <a:gd name="connsiteX89" fmla="*/ 4452257 w 4985657"/>
              <a:gd name="connsiteY89" fmla="*/ 587828 h 3570514"/>
              <a:gd name="connsiteX90" fmla="*/ 4463143 w 4985657"/>
              <a:gd name="connsiteY90" fmla="*/ 576942 h 3570514"/>
              <a:gd name="connsiteX91" fmla="*/ 4463143 w 4985657"/>
              <a:gd name="connsiteY91" fmla="*/ 576942 h 3570514"/>
              <a:gd name="connsiteX92" fmla="*/ 4593772 w 4985657"/>
              <a:gd name="connsiteY92" fmla="*/ 555171 h 357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4985657" h="3570514">
                <a:moveTo>
                  <a:pt x="4593772" y="555171"/>
                </a:moveTo>
                <a:lnTo>
                  <a:pt x="4463143" y="609600"/>
                </a:lnTo>
                <a:lnTo>
                  <a:pt x="4376057" y="576942"/>
                </a:lnTo>
                <a:lnTo>
                  <a:pt x="4223657" y="642257"/>
                </a:lnTo>
                <a:lnTo>
                  <a:pt x="4060372" y="609600"/>
                </a:lnTo>
                <a:lnTo>
                  <a:pt x="3951515" y="653142"/>
                </a:lnTo>
                <a:lnTo>
                  <a:pt x="3842657" y="620485"/>
                </a:lnTo>
                <a:lnTo>
                  <a:pt x="3842657" y="620485"/>
                </a:lnTo>
                <a:lnTo>
                  <a:pt x="3722915" y="653142"/>
                </a:lnTo>
                <a:lnTo>
                  <a:pt x="3603172" y="642257"/>
                </a:lnTo>
                <a:lnTo>
                  <a:pt x="3548743" y="522514"/>
                </a:lnTo>
                <a:lnTo>
                  <a:pt x="3331029" y="696685"/>
                </a:lnTo>
                <a:lnTo>
                  <a:pt x="3331029" y="696685"/>
                </a:lnTo>
                <a:lnTo>
                  <a:pt x="3167743" y="718457"/>
                </a:lnTo>
                <a:lnTo>
                  <a:pt x="3048000" y="772885"/>
                </a:lnTo>
                <a:lnTo>
                  <a:pt x="2982686" y="522514"/>
                </a:lnTo>
                <a:lnTo>
                  <a:pt x="2873829" y="424542"/>
                </a:lnTo>
                <a:lnTo>
                  <a:pt x="2743200" y="478971"/>
                </a:lnTo>
                <a:lnTo>
                  <a:pt x="2558143" y="315685"/>
                </a:lnTo>
                <a:lnTo>
                  <a:pt x="2351315" y="283028"/>
                </a:lnTo>
                <a:lnTo>
                  <a:pt x="2100943" y="304800"/>
                </a:lnTo>
                <a:lnTo>
                  <a:pt x="2013857" y="119742"/>
                </a:lnTo>
                <a:lnTo>
                  <a:pt x="2013857" y="119742"/>
                </a:lnTo>
                <a:lnTo>
                  <a:pt x="1774372" y="32657"/>
                </a:lnTo>
                <a:lnTo>
                  <a:pt x="1774372" y="0"/>
                </a:lnTo>
                <a:lnTo>
                  <a:pt x="0" y="10885"/>
                </a:lnTo>
                <a:lnTo>
                  <a:pt x="10886" y="108857"/>
                </a:lnTo>
                <a:lnTo>
                  <a:pt x="174172" y="217714"/>
                </a:lnTo>
                <a:lnTo>
                  <a:pt x="337457" y="457200"/>
                </a:lnTo>
                <a:lnTo>
                  <a:pt x="489857" y="620485"/>
                </a:lnTo>
                <a:lnTo>
                  <a:pt x="783772" y="968828"/>
                </a:lnTo>
                <a:lnTo>
                  <a:pt x="1099457" y="1186542"/>
                </a:lnTo>
                <a:lnTo>
                  <a:pt x="1338943" y="1382485"/>
                </a:lnTo>
                <a:lnTo>
                  <a:pt x="1371600" y="1654628"/>
                </a:lnTo>
                <a:lnTo>
                  <a:pt x="1491343" y="1763485"/>
                </a:lnTo>
                <a:lnTo>
                  <a:pt x="1480457" y="1861457"/>
                </a:lnTo>
                <a:lnTo>
                  <a:pt x="1774372" y="2111828"/>
                </a:lnTo>
                <a:lnTo>
                  <a:pt x="1883229" y="2177142"/>
                </a:lnTo>
                <a:lnTo>
                  <a:pt x="1937657" y="2286000"/>
                </a:lnTo>
                <a:lnTo>
                  <a:pt x="2155372" y="2536371"/>
                </a:lnTo>
                <a:lnTo>
                  <a:pt x="2231572" y="2536371"/>
                </a:lnTo>
                <a:lnTo>
                  <a:pt x="2231572" y="2536371"/>
                </a:lnTo>
                <a:lnTo>
                  <a:pt x="2394857" y="2579914"/>
                </a:lnTo>
                <a:lnTo>
                  <a:pt x="2503715" y="2819400"/>
                </a:lnTo>
                <a:lnTo>
                  <a:pt x="2710543" y="2982685"/>
                </a:lnTo>
                <a:lnTo>
                  <a:pt x="2688772" y="3080657"/>
                </a:lnTo>
                <a:lnTo>
                  <a:pt x="2601686" y="3124200"/>
                </a:lnTo>
                <a:lnTo>
                  <a:pt x="2743200" y="3265714"/>
                </a:lnTo>
                <a:lnTo>
                  <a:pt x="2906486" y="3352800"/>
                </a:lnTo>
                <a:lnTo>
                  <a:pt x="3037115" y="3363685"/>
                </a:lnTo>
                <a:lnTo>
                  <a:pt x="3200400" y="3494314"/>
                </a:lnTo>
                <a:lnTo>
                  <a:pt x="3320143" y="3516085"/>
                </a:lnTo>
                <a:lnTo>
                  <a:pt x="3494315" y="3516085"/>
                </a:lnTo>
                <a:lnTo>
                  <a:pt x="3679372" y="3570514"/>
                </a:lnTo>
                <a:lnTo>
                  <a:pt x="3679372" y="3570514"/>
                </a:lnTo>
                <a:lnTo>
                  <a:pt x="3831772" y="3516085"/>
                </a:lnTo>
                <a:lnTo>
                  <a:pt x="3831772" y="3516085"/>
                </a:lnTo>
                <a:lnTo>
                  <a:pt x="3973286" y="3396342"/>
                </a:lnTo>
                <a:lnTo>
                  <a:pt x="4147457" y="3407228"/>
                </a:lnTo>
                <a:lnTo>
                  <a:pt x="4267200" y="3385457"/>
                </a:lnTo>
                <a:lnTo>
                  <a:pt x="4419600" y="3363685"/>
                </a:lnTo>
                <a:lnTo>
                  <a:pt x="4637315" y="3363685"/>
                </a:lnTo>
                <a:lnTo>
                  <a:pt x="4724400" y="3472542"/>
                </a:lnTo>
                <a:lnTo>
                  <a:pt x="4789715" y="3548742"/>
                </a:lnTo>
                <a:lnTo>
                  <a:pt x="4887686" y="3396342"/>
                </a:lnTo>
                <a:lnTo>
                  <a:pt x="4909457" y="3276600"/>
                </a:lnTo>
                <a:lnTo>
                  <a:pt x="4974772" y="2656114"/>
                </a:lnTo>
                <a:lnTo>
                  <a:pt x="4974772" y="2656114"/>
                </a:lnTo>
                <a:lnTo>
                  <a:pt x="4789715" y="2405742"/>
                </a:lnTo>
                <a:lnTo>
                  <a:pt x="4778829" y="2383971"/>
                </a:lnTo>
                <a:lnTo>
                  <a:pt x="4985657" y="2394857"/>
                </a:lnTo>
                <a:lnTo>
                  <a:pt x="4757057" y="2253342"/>
                </a:lnTo>
                <a:lnTo>
                  <a:pt x="4757057" y="2253342"/>
                </a:lnTo>
                <a:lnTo>
                  <a:pt x="4593772" y="2383971"/>
                </a:lnTo>
                <a:lnTo>
                  <a:pt x="4474029" y="2383971"/>
                </a:lnTo>
                <a:lnTo>
                  <a:pt x="4365172" y="2416628"/>
                </a:lnTo>
                <a:lnTo>
                  <a:pt x="4343400" y="2122714"/>
                </a:lnTo>
                <a:lnTo>
                  <a:pt x="4071257" y="2002971"/>
                </a:lnTo>
                <a:lnTo>
                  <a:pt x="3929743" y="2090057"/>
                </a:lnTo>
                <a:lnTo>
                  <a:pt x="3755572" y="1926771"/>
                </a:lnTo>
                <a:lnTo>
                  <a:pt x="3853543" y="1807028"/>
                </a:lnTo>
                <a:lnTo>
                  <a:pt x="3995057" y="1719942"/>
                </a:lnTo>
                <a:lnTo>
                  <a:pt x="4125686" y="1491342"/>
                </a:lnTo>
                <a:lnTo>
                  <a:pt x="4125686" y="1491342"/>
                </a:lnTo>
                <a:lnTo>
                  <a:pt x="4408715" y="1219200"/>
                </a:lnTo>
                <a:lnTo>
                  <a:pt x="4452257" y="1066800"/>
                </a:lnTo>
                <a:lnTo>
                  <a:pt x="4463143" y="957942"/>
                </a:lnTo>
                <a:lnTo>
                  <a:pt x="4517572" y="881742"/>
                </a:lnTo>
                <a:lnTo>
                  <a:pt x="4441372" y="620485"/>
                </a:lnTo>
                <a:lnTo>
                  <a:pt x="4452257" y="587828"/>
                </a:lnTo>
                <a:lnTo>
                  <a:pt x="4463143" y="576942"/>
                </a:lnTo>
                <a:lnTo>
                  <a:pt x="4463143" y="576942"/>
                </a:lnTo>
                <a:lnTo>
                  <a:pt x="4593772" y="555171"/>
                </a:lnTo>
                <a:close/>
              </a:path>
            </a:pathLst>
          </a:cu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/>
          <p:cNvSpPr/>
          <p:nvPr/>
        </p:nvSpPr>
        <p:spPr>
          <a:xfrm>
            <a:off x="1" y="498475"/>
            <a:ext cx="3832225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/>
          <p:cNvSpPr txBox="1"/>
          <p:nvPr/>
        </p:nvSpPr>
        <p:spPr>
          <a:xfrm>
            <a:off x="-27909" y="511820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AREA DE INFLUENCIA</a:t>
            </a:r>
          </a:p>
        </p:txBody>
      </p:sp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xmlns="" id="{6F181F50-0669-E94F-8728-AAC36AFC4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088" y="1043666"/>
            <a:ext cx="5521016" cy="566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02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Macintosh HD :Users:johannwohenberg:(1) WOH:1 PROYECTOS:PLADECO MPINTO:RESPALDOS:RESPALDO XIM PENDRIVE:2 DE ABRIL PLADECO:finales:LOCALIDADES.pdf">
            <a:extLst>
              <a:ext uri="{FF2B5EF4-FFF2-40B4-BE49-F238E27FC236}">
                <a16:creationId xmlns:a16="http://schemas.microsoft.com/office/drawing/2014/main" xmlns="" id="{63461B53-0624-A94D-8EF3-F937718FC598}"/>
              </a:ext>
            </a:extLst>
          </p:cNvPr>
          <p:cNvPicPr/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27099" r="8491" b="45573"/>
          <a:stretch/>
        </p:blipFill>
        <p:spPr bwMode="auto">
          <a:xfrm>
            <a:off x="-27909" y="-11837"/>
            <a:ext cx="9171909" cy="37388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138" y="47328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" y="498475"/>
            <a:ext cx="3832225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/>
          <p:cNvSpPr txBox="1"/>
          <p:nvPr/>
        </p:nvSpPr>
        <p:spPr>
          <a:xfrm>
            <a:off x="-27909" y="511820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POBLACION OBJETIVO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FCAF3502-2706-8946-9856-1A8D27FC036A}"/>
              </a:ext>
            </a:extLst>
          </p:cNvPr>
          <p:cNvSpPr/>
          <p:nvPr/>
        </p:nvSpPr>
        <p:spPr>
          <a:xfrm>
            <a:off x="241109" y="2882185"/>
            <a:ext cx="4330891" cy="3300901"/>
          </a:xfrm>
          <a:prstGeom prst="roundRect">
            <a:avLst>
              <a:gd name="adj" fmla="val 6114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u="sng" dirty="0"/>
              <a:t>P O B L A C I O N    B E N E F I C I A R I A</a:t>
            </a:r>
          </a:p>
          <a:p>
            <a:r>
              <a:rPr lang="es-CL" u="sng" dirty="0"/>
              <a:t> </a:t>
            </a:r>
          </a:p>
          <a:p>
            <a:r>
              <a:rPr lang="es-CL" dirty="0"/>
              <a:t>Escuela Básica G N°737 Santa Emilia </a:t>
            </a:r>
          </a:p>
          <a:p>
            <a:r>
              <a:rPr lang="es-CL" dirty="0"/>
              <a:t> 275 alumnos + 23 docentes = 298 pers.</a:t>
            </a:r>
          </a:p>
          <a:p>
            <a:r>
              <a:rPr lang="es-CL" dirty="0"/>
              <a:t/>
            </a:r>
            <a:br>
              <a:rPr lang="es-CL" dirty="0"/>
            </a:br>
            <a:r>
              <a:rPr lang="es-CL" dirty="0"/>
              <a:t>Liceo Municipal Polivalente María Pinto: </a:t>
            </a:r>
          </a:p>
          <a:p>
            <a:r>
              <a:rPr lang="es-CL" dirty="0"/>
              <a:t>434 alumnos + 47docentes = 481 pers.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779 habitantes = beneficiarios directos</a:t>
            </a:r>
          </a:p>
        </p:txBody>
      </p:sp>
    </p:spTree>
    <p:extLst>
      <p:ext uri="{BB962C8B-B14F-4D97-AF65-F5344CB8AC3E}">
        <p14:creationId xmlns:p14="http://schemas.microsoft.com/office/powerpoint/2010/main" val="358683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7B8946EC-B851-2045-A41F-96985F961F77}"/>
              </a:ext>
            </a:extLst>
          </p:cNvPr>
          <p:cNvPicPr/>
          <p:nvPr/>
        </p:nvPicPr>
        <p:blipFill rotWithShape="1">
          <a:blip r:embed="rId3" cstate="print">
            <a:alphaModFix amt="58000"/>
          </a:blip>
          <a:srcRect t="2721" b="44284"/>
          <a:stretch/>
        </p:blipFill>
        <p:spPr bwMode="auto">
          <a:xfrm>
            <a:off x="-27910" y="0"/>
            <a:ext cx="9171910" cy="364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D629A76-0C4E-EA4D-A2B2-00BF4EBD0288}"/>
              </a:ext>
            </a:extLst>
          </p:cNvPr>
          <p:cNvSpPr/>
          <p:nvPr/>
        </p:nvSpPr>
        <p:spPr>
          <a:xfrm>
            <a:off x="0" y="477074"/>
            <a:ext cx="3832225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138" y="47328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CuadroTexto 35"/>
          <p:cNvSpPr txBox="1"/>
          <p:nvPr/>
        </p:nvSpPr>
        <p:spPr>
          <a:xfrm>
            <a:off x="-27909" y="511820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DEMANDA y OFERTA 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443403" y="2967094"/>
            <a:ext cx="3482338" cy="144039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600" b="1" dirty="0">
                <a:latin typeface="Helvetica"/>
                <a:cs typeface="Helvetica"/>
              </a:rPr>
              <a:t>DEMANDA y OFERTA:</a:t>
            </a:r>
            <a:endParaRPr lang="es-ES" sz="1600" dirty="0">
              <a:latin typeface="Helvetica"/>
              <a:cs typeface="Helvetica"/>
            </a:endParaRPr>
          </a:p>
          <a:p>
            <a:pPr algn="just"/>
            <a:r>
              <a:rPr lang="es-CL" dirty="0"/>
              <a:t>La demanda se calcula en base a un consumo promedio de 4,5 m3 al año persona. </a:t>
            </a:r>
            <a:endParaRPr lang="es-CL" sz="1600" dirty="0"/>
          </a:p>
          <a:p>
            <a:pPr algn="just"/>
            <a:endParaRPr lang="es-ES" sz="1600" dirty="0">
              <a:latin typeface="Helvetica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3149" y="871820"/>
            <a:ext cx="21012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0" dirty="0">
                <a:solidFill>
                  <a:srgbClr val="595959"/>
                </a:solidFill>
                <a:latin typeface="Impact"/>
                <a:cs typeface="Impact"/>
              </a:rPr>
              <a:t>1.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xmlns="" id="{CDDA0169-AAA5-AC4B-9BE1-C8768E77B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156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CL" altLang="es-C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CL" altLang="es-C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xmlns="" id="{3B748A70-196F-9944-B23C-1E84D1DDA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49" y="4342869"/>
            <a:ext cx="4087337" cy="1303209"/>
          </a:xfrm>
          <a:prstGeom prst="rect">
            <a:avLst/>
          </a:prstGeom>
        </p:spPr>
      </p:pic>
      <p:pic>
        <p:nvPicPr>
          <p:cNvPr id="7" name="Imagen 6" descr="Gráfico, Gráfico de líneas&#10;&#10;Descripción generada automáticamente">
            <a:extLst>
              <a:ext uri="{FF2B5EF4-FFF2-40B4-BE49-F238E27FC236}">
                <a16:creationId xmlns:a16="http://schemas.microsoft.com/office/drawing/2014/main" xmlns="" id="{B4BB423F-B3B1-5840-B6E8-F898ED2BA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312" y="4407488"/>
            <a:ext cx="3662509" cy="222834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C4ABCEA9-9B1E-7745-82DB-97947AAC143D}"/>
              </a:ext>
            </a:extLst>
          </p:cNvPr>
          <p:cNvSpPr txBox="1"/>
          <p:nvPr/>
        </p:nvSpPr>
        <p:spPr>
          <a:xfrm>
            <a:off x="5021312" y="2967094"/>
            <a:ext cx="3482338" cy="171739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600" b="1" dirty="0">
                <a:latin typeface="Helvetica"/>
                <a:cs typeface="Helvetica"/>
              </a:rPr>
              <a:t>DEFICIT:</a:t>
            </a:r>
            <a:endParaRPr lang="es-ES" sz="1600" dirty="0">
              <a:latin typeface="Helvetica"/>
              <a:cs typeface="Helvetica"/>
            </a:endParaRPr>
          </a:p>
          <a:p>
            <a:r>
              <a:rPr lang="es-CL" dirty="0"/>
              <a:t>DÉFICIT= 7000 litros – 9609 litros </a:t>
            </a:r>
          </a:p>
          <a:p>
            <a:pPr marL="285750" indent="-285750">
              <a:buFontTx/>
              <a:buChar char="-"/>
            </a:pPr>
            <a:r>
              <a:rPr lang="es-CL" dirty="0"/>
              <a:t>1.603 Litros y 11.221 Semanales.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r>
              <a:rPr lang="es-CL" dirty="0"/>
              <a:t>Proyeccion a 30 años demanda: </a:t>
            </a:r>
          </a:p>
          <a:p>
            <a:pPr algn="just"/>
            <a:endParaRPr lang="es-ES" sz="1600" dirty="0">
              <a:latin typeface="Helvetica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2FC0A255-0A97-EB4C-9324-8A289877E88F}"/>
              </a:ext>
            </a:extLst>
          </p:cNvPr>
          <p:cNvSpPr txBox="1"/>
          <p:nvPr/>
        </p:nvSpPr>
        <p:spPr>
          <a:xfrm>
            <a:off x="4828063" y="882707"/>
            <a:ext cx="21012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0" dirty="0">
                <a:solidFill>
                  <a:srgbClr val="595959"/>
                </a:solidFill>
                <a:latin typeface="Impact"/>
                <a:cs typeface="Impact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47357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 final muni o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61" y="121737"/>
            <a:ext cx="755999" cy="7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-1" y="498475"/>
            <a:ext cx="3852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-27909" y="511820"/>
            <a:ext cx="3860135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ALTERNATIVA DE SOLUCION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7EEB5A3-629C-3642-B395-41212DB943FB}"/>
              </a:ext>
            </a:extLst>
          </p:cNvPr>
          <p:cNvSpPr txBox="1"/>
          <p:nvPr/>
        </p:nvSpPr>
        <p:spPr>
          <a:xfrm>
            <a:off x="362926" y="5265974"/>
            <a:ext cx="82914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"/>
                <a:cs typeface="Helvetica"/>
              </a:rPr>
              <a:t>P R O Y E C T O </a:t>
            </a:r>
          </a:p>
          <a:p>
            <a:endParaRPr lang="es-ES" sz="1600" dirty="0">
              <a:latin typeface="Helvetica"/>
              <a:cs typeface="Helvetica"/>
            </a:endParaRPr>
          </a:p>
          <a:p>
            <a:pPr algn="ctr"/>
            <a:r>
              <a:rPr lang="es-ES" sz="1600" b="1" dirty="0">
                <a:latin typeface="Helvetica"/>
                <a:cs typeface="Helvetica"/>
              </a:rPr>
              <a:t>“</a:t>
            </a:r>
            <a:r>
              <a:rPr lang="es-ES" b="1" dirty="0">
                <a:latin typeface="Helvetica"/>
                <a:cs typeface="Helvetica"/>
              </a:rPr>
              <a:t>GENERADOR </a:t>
            </a:r>
            <a:r>
              <a:rPr lang="is-IS" b="1" dirty="0">
                <a:latin typeface="Helvetica"/>
                <a:cs typeface="Helvetica"/>
              </a:rPr>
              <a:t>”</a:t>
            </a:r>
          </a:p>
          <a:p>
            <a:pPr algn="ctr"/>
            <a:endParaRPr lang="is-IS" b="1" dirty="0">
              <a:latin typeface="Helvetica"/>
              <a:cs typeface="Helvetica"/>
            </a:endParaRPr>
          </a:p>
          <a:p>
            <a:pPr algn="ctr"/>
            <a:endParaRPr lang="is-IS" sz="1600" dirty="0">
              <a:latin typeface="Helvetica"/>
              <a:cs typeface="Helvetica"/>
            </a:endParaRPr>
          </a:p>
          <a:p>
            <a:pPr algn="ctr"/>
            <a:endParaRPr lang="is-IS" sz="1600" dirty="0">
              <a:latin typeface="Helvetica"/>
              <a:cs typeface="Helvetica"/>
            </a:endParaRPr>
          </a:p>
          <a:p>
            <a:pPr algn="ctr"/>
            <a:endParaRPr lang="is-IS" sz="1600" dirty="0">
              <a:latin typeface="Helvetica"/>
              <a:cs typeface="Helvetica"/>
            </a:endParaRPr>
          </a:p>
        </p:txBody>
      </p:sp>
      <p:pic>
        <p:nvPicPr>
          <p:cNvPr id="4" name="Watergen_Español.mp4" descr="Watergen_Español.mp4">
            <a:hlinkClick r:id="" action="ppaction://media"/>
            <a:extLst>
              <a:ext uri="{FF2B5EF4-FFF2-40B4-BE49-F238E27FC236}">
                <a16:creationId xmlns:a16="http://schemas.microsoft.com/office/drawing/2014/main" xmlns="" id="{12E601DD-EE1C-D941-AA2B-C31E6D30E5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2DA2A11-9664-2F43-9020-B1096C9E9FE5}"/>
              </a:ext>
            </a:extLst>
          </p:cNvPr>
          <p:cNvSpPr/>
          <p:nvPr/>
        </p:nvSpPr>
        <p:spPr>
          <a:xfrm>
            <a:off x="0" y="5876252"/>
            <a:ext cx="6368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latin typeface="Arial Black"/>
                <a:cs typeface="Arial Black"/>
              </a:rPr>
              <a:t>GENERADORES DE AGUA PURIFICADA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2662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5662</TotalTime>
  <Words>625</Words>
  <Application>Microsoft Office PowerPoint</Application>
  <PresentationFormat>Presentación en pantalla (4:3)</PresentationFormat>
  <Paragraphs>110</Paragraphs>
  <Slides>14</Slides>
  <Notes>9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Century Gothic</vt:lpstr>
      <vt:lpstr>Helvetica</vt:lpstr>
      <vt:lpstr>Impact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Transbank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Maximiliano Geoffroy</dc:creator>
  <cp:lastModifiedBy>Soporte AChM</cp:lastModifiedBy>
  <cp:revision>111</cp:revision>
  <cp:lastPrinted>2020-09-25T14:52:23Z</cp:lastPrinted>
  <dcterms:created xsi:type="dcterms:W3CDTF">2018-08-09T16:23:33Z</dcterms:created>
  <dcterms:modified xsi:type="dcterms:W3CDTF">2021-12-16T18:57:59Z</dcterms:modified>
</cp:coreProperties>
</file>